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9" r:id="rId3"/>
    <p:sldId id="272" r:id="rId4"/>
    <p:sldId id="273" r:id="rId5"/>
    <p:sldId id="276" r:id="rId6"/>
    <p:sldId id="277" r:id="rId7"/>
    <p:sldId id="279" r:id="rId8"/>
    <p:sldId id="27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BECA"/>
    <a:srgbClr val="AFAFAF"/>
    <a:srgbClr val="8B8D8C"/>
    <a:srgbClr val="0F2745"/>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64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27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DC86FF-B02C-4415-9ACC-F6DD6F21A403}" type="datetimeFigureOut">
              <a:rPr lang="en-US" smtClean="0"/>
              <a:pPr/>
              <a:t>11/10/2017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4CBAAC-D6B0-4D10-8ECD-FF4E54CB47D4}" type="slidenum">
              <a:rPr lang="en-US" smtClean="0"/>
              <a:pPr/>
              <a:t>‹#›</a:t>
            </a:fld>
            <a:endParaRPr lang="en-US" dirty="0"/>
          </a:p>
        </p:txBody>
      </p:sp>
    </p:spTree>
    <p:extLst>
      <p:ext uri="{BB962C8B-B14F-4D97-AF65-F5344CB8AC3E}">
        <p14:creationId xmlns:p14="http://schemas.microsoft.com/office/powerpoint/2010/main" val="80405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DF7D2-AB96-402B-8672-8C1997F999D3}" type="datetimeFigureOut">
              <a:rPr lang="ru-RU" smtClean="0"/>
              <a:t>10.11.2017</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83E8FC-A36E-4DCA-B362-0979FE5B0228}" type="slidenum">
              <a:rPr lang="ru-RU" smtClean="0"/>
              <a:t>‹#›</a:t>
            </a:fld>
            <a:endParaRPr lang="ru-RU" dirty="0"/>
          </a:p>
        </p:txBody>
      </p:sp>
    </p:spTree>
    <p:extLst>
      <p:ext uri="{BB962C8B-B14F-4D97-AF65-F5344CB8AC3E}">
        <p14:creationId xmlns:p14="http://schemas.microsoft.com/office/powerpoint/2010/main" val="51279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116338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15883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284071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855935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179840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49847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589993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9227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68021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3628549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5F896-FB99-42F4-B5E8-63067300574A}" type="datetimeFigureOut">
              <a:rPr lang="en-US" smtClean="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4B1645-146B-4DBE-87E4-1791E4152F97}" type="slidenum">
              <a:rPr lang="en-US" smtClean="0"/>
              <a:pPr/>
              <a:t>‹#›</a:t>
            </a:fld>
            <a:endParaRPr lang="en-US" dirty="0"/>
          </a:p>
        </p:txBody>
      </p:sp>
    </p:spTree>
    <p:extLst>
      <p:ext uri="{BB962C8B-B14F-4D97-AF65-F5344CB8AC3E}">
        <p14:creationId xmlns:p14="http://schemas.microsoft.com/office/powerpoint/2010/main" val="2131080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5F896-FB99-42F4-B5E8-63067300574A}" type="datetimeFigureOut">
              <a:rPr lang="en-US" smtClean="0"/>
              <a:pPr/>
              <a:t>11/10/2017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B1645-146B-4DBE-87E4-1791E4152F97}" type="slidenum">
              <a:rPr lang="en-US" smtClean="0"/>
              <a:pPr/>
              <a:t>‹#›</a:t>
            </a:fld>
            <a:endParaRPr lang="en-US" dirty="0"/>
          </a:p>
        </p:txBody>
      </p:sp>
      <p:pic>
        <p:nvPicPr>
          <p:cNvPr id="31" name="Picture 30"/>
          <p:cNvPicPr>
            <a:picLocks noChangeAspect="1"/>
          </p:cNvPicPr>
          <p:nvPr userDrawn="1"/>
        </p:nvPicPr>
        <p:blipFill rotWithShape="1">
          <a:blip r:embed="rId13" cstate="print">
            <a:extLst>
              <a:ext uri="{28A0092B-C50C-407E-A947-70E740481C1C}">
                <a14:useLocalDpi xmlns:a14="http://schemas.microsoft.com/office/drawing/2010/main" val="0"/>
              </a:ext>
            </a:extLst>
          </a:blip>
          <a:srcRect t="51948" r="60390" b="8398"/>
          <a:stretch/>
        </p:blipFill>
        <p:spPr>
          <a:xfrm>
            <a:off x="-16823" y="1"/>
            <a:ext cx="1998023" cy="1500156"/>
          </a:xfrm>
          <a:prstGeom prst="rect">
            <a:avLst/>
          </a:prstGeom>
        </p:spPr>
      </p:pic>
      <p:sp>
        <p:nvSpPr>
          <p:cNvPr id="25" name="Rectangle 24"/>
          <p:cNvSpPr/>
          <p:nvPr userDrawn="1"/>
        </p:nvSpPr>
        <p:spPr>
          <a:xfrm>
            <a:off x="685800" y="1"/>
            <a:ext cx="8458200" cy="1500156"/>
          </a:xfrm>
          <a:prstGeom prst="rect">
            <a:avLst/>
          </a:prstGeom>
          <a:gradFill>
            <a:gsLst>
              <a:gs pos="12900">
                <a:schemeClr val="bg1">
                  <a:lumMod val="95000"/>
                </a:schemeClr>
              </a:gs>
              <a:gs pos="0">
                <a:schemeClr val="bg1">
                  <a:lumMod val="95000"/>
                  <a:alpha val="0"/>
                </a:schemeClr>
              </a:gs>
              <a:gs pos="100000">
                <a:srgbClr val="AABECA"/>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6312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http://dev.rabe.ru/upload/iblock/43b/43b598b860310644c6b4a236e9b3e0ed.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http://dev.rabe.ru/upload/iblock/43b/43b598b860310644c6b4a236e9b3e0ed.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http://dev.rabe.ru/upload/iblock/43b/43b598b860310644c6b4a236e9b3e0ed.jpg"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http://dev.rabe.ru/upload/iblock/43b/43b598b860310644c6b4a236e9b3e0ed.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http://dev.rabe.ru/upload/iblock/43b/43b598b860310644c6b4a236e9b3e0ed.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http://dev.rabe.ru/upload/iblock/43b/43b598b860310644c6b4a236e9b3e0ed.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http://dev.rabe.ru/upload/iblock/43b/43b598b860310644c6b4a236e9b3e0ed.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dev.rabe.ru/upload/iblock/43b/43b598b860310644c6b4a236e9b3e0ed.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52400" y="2209800"/>
            <a:ext cx="8686800" cy="1261884"/>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800" b="1" dirty="0" smtClean="0">
                <a:solidFill>
                  <a:schemeClr val="tx1">
                    <a:lumMod val="75000"/>
                    <a:lumOff val="25000"/>
                  </a:schemeClr>
                </a:solidFill>
                <a:latin typeface="Times New Roman" pitchFamily="18" charset="0"/>
                <a:ea typeface="맑은 고딕" pitchFamily="50" charset="-127"/>
                <a:cs typeface="Times New Roman" pitchFamily="18" charset="0"/>
              </a:rPr>
              <a:t>Состояние </a:t>
            </a:r>
            <a:r>
              <a:rPr lang="ru-RU" sz="2800" b="1" dirty="0">
                <a:solidFill>
                  <a:schemeClr val="tx1">
                    <a:lumMod val="75000"/>
                    <a:lumOff val="25000"/>
                  </a:schemeClr>
                </a:solidFill>
                <a:latin typeface="Times New Roman" pitchFamily="18" charset="0"/>
                <a:ea typeface="맑은 고딕" pitchFamily="50" charset="-127"/>
                <a:cs typeface="Times New Roman" pitchFamily="18" charset="0"/>
              </a:rPr>
              <a:t>рынка экспорта-импорта российских услуг бизнес-образования» </a:t>
            </a:r>
            <a:r>
              <a:rPr lang="ru-RU" sz="2800" b="1" dirty="0" smtClean="0">
                <a:solidFill>
                  <a:schemeClr val="tx1">
                    <a:lumMod val="75000"/>
                    <a:lumOff val="25000"/>
                  </a:schemeClr>
                </a:solidFill>
                <a:latin typeface="Times New Roman" pitchFamily="18" charset="0"/>
                <a:ea typeface="맑은 고딕" pitchFamily="50" charset="-127"/>
                <a:cs typeface="Times New Roman" pitchFamily="18" charset="0"/>
              </a:rPr>
              <a:t/>
            </a:r>
            <a:br>
              <a:rPr lang="ru-RU" sz="2800" b="1" dirty="0" smtClean="0">
                <a:solidFill>
                  <a:schemeClr val="tx1">
                    <a:lumMod val="75000"/>
                    <a:lumOff val="25000"/>
                  </a:schemeClr>
                </a:solidFill>
                <a:latin typeface="Times New Roman" pitchFamily="18" charset="0"/>
                <a:ea typeface="맑은 고딕" pitchFamily="50" charset="-127"/>
                <a:cs typeface="Times New Roman" pitchFamily="18" charset="0"/>
              </a:rPr>
            </a:br>
            <a:r>
              <a:rPr lang="ru-RU" sz="2000" dirty="0" smtClean="0">
                <a:solidFill>
                  <a:schemeClr val="tx1">
                    <a:lumMod val="75000"/>
                    <a:lumOff val="25000"/>
                  </a:schemeClr>
                </a:solidFill>
                <a:latin typeface="Times New Roman" pitchFamily="18" charset="0"/>
                <a:ea typeface="맑은 고딕" pitchFamily="50" charset="-127"/>
                <a:cs typeface="Times New Roman" pitchFamily="18" charset="0"/>
              </a:rPr>
              <a:t>по </a:t>
            </a:r>
            <a:r>
              <a:rPr lang="ru-RU" sz="2000" dirty="0">
                <a:solidFill>
                  <a:schemeClr val="tx1">
                    <a:lumMod val="75000"/>
                    <a:lumOff val="25000"/>
                  </a:schemeClr>
                </a:solidFill>
                <a:latin typeface="Times New Roman" pitchFamily="18" charset="0"/>
                <a:ea typeface="맑은 고딕" pitchFamily="50" charset="-127"/>
                <a:cs typeface="Times New Roman" pitchFamily="18" charset="0"/>
              </a:rPr>
              <a:t>результатам мини-исследования РАБО в 2017 году</a:t>
            </a:r>
            <a:r>
              <a:rPr lang="ru-RU" altLang="ko-KR" sz="2000" dirty="0">
                <a:solidFill>
                  <a:schemeClr val="tx1">
                    <a:lumMod val="75000"/>
                    <a:lumOff val="25000"/>
                  </a:schemeClr>
                </a:solidFill>
                <a:latin typeface="Times New Roman" pitchFamily="18" charset="0"/>
                <a:ea typeface="맑은 고딕" pitchFamily="50" charset="-127"/>
                <a:cs typeface="Times New Roman" pitchFamily="18" charset="0"/>
              </a:rPr>
              <a:t> </a:t>
            </a:r>
            <a:endParaRPr lang="en-US" altLang="ko-KR" sz="2000" dirty="0">
              <a:solidFill>
                <a:schemeClr val="tx1">
                  <a:lumMod val="75000"/>
                  <a:lumOff val="25000"/>
                </a:schemeClr>
              </a:solidFill>
              <a:latin typeface="Times New Roman" pitchFamily="18" charset="0"/>
              <a:ea typeface="맑은 고딕" pitchFamily="50" charset="-127"/>
              <a:cs typeface="Times New Roman" pitchFamily="18" charset="0"/>
            </a:endParaRPr>
          </a:p>
        </p:txBody>
      </p:sp>
      <p:sp>
        <p:nvSpPr>
          <p:cNvPr id="11" name="Rectangle 10"/>
          <p:cNvSpPr/>
          <p:nvPr/>
        </p:nvSpPr>
        <p:spPr>
          <a:xfrm>
            <a:off x="3286539" y="3494875"/>
            <a:ext cx="3124200" cy="830997"/>
          </a:xfrm>
          <a:prstGeom prst="rect">
            <a:avLst/>
          </a:prstGeom>
        </p:spPr>
        <p:txBody>
          <a:bodyPr wrap="square">
            <a:spAutoFit/>
          </a:bodyPr>
          <a:lstStyle/>
          <a:p>
            <a:pPr algn="ctr"/>
            <a:r>
              <a:rPr lang="ru-RU" altLang="ko-KR" sz="1600" b="1" dirty="0" smtClean="0">
                <a:solidFill>
                  <a:schemeClr val="tx1">
                    <a:lumMod val="75000"/>
                    <a:lumOff val="25000"/>
                  </a:schemeClr>
                </a:solidFill>
                <a:latin typeface="Times New Roman" pitchFamily="18" charset="0"/>
                <a:cs typeface="Times New Roman" pitchFamily="18" charset="0"/>
              </a:rPr>
              <a:t>Ядова Екатерина Николаевна, </a:t>
            </a:r>
          </a:p>
          <a:p>
            <a:pPr algn="ctr"/>
            <a:r>
              <a:rPr lang="ru-RU" altLang="ko-KR" sz="1600" b="1" dirty="0" smtClean="0">
                <a:solidFill>
                  <a:schemeClr val="tx1">
                    <a:lumMod val="75000"/>
                    <a:lumOff val="25000"/>
                  </a:schemeClr>
                </a:solidFill>
                <a:latin typeface="Times New Roman" pitchFamily="18" charset="0"/>
                <a:cs typeface="Times New Roman" pitchFamily="18" charset="0"/>
              </a:rPr>
              <a:t>Первый проректор</a:t>
            </a:r>
            <a:r>
              <a:rPr lang="en-US" altLang="ko-KR" sz="1600" b="1" dirty="0" smtClean="0">
                <a:solidFill>
                  <a:schemeClr val="tx1">
                    <a:lumMod val="75000"/>
                    <a:lumOff val="25000"/>
                  </a:schemeClr>
                </a:solidFill>
                <a:latin typeface="Times New Roman" pitchFamily="18" charset="0"/>
                <a:cs typeface="Times New Roman" pitchFamily="18" charset="0"/>
              </a:rPr>
              <a:t> </a:t>
            </a:r>
            <a:r>
              <a:rPr lang="ru-RU" altLang="ko-KR" sz="1600" b="1" dirty="0" smtClean="0">
                <a:solidFill>
                  <a:schemeClr val="tx1">
                    <a:lumMod val="75000"/>
                    <a:lumOff val="25000"/>
                  </a:schemeClr>
                </a:solidFill>
                <a:latin typeface="Times New Roman" pitchFamily="18" charset="0"/>
                <a:cs typeface="Times New Roman" pitchFamily="18" charset="0"/>
              </a:rPr>
              <a:t/>
            </a:r>
            <a:br>
              <a:rPr lang="ru-RU" altLang="ko-KR" sz="1600" b="1" dirty="0" smtClean="0">
                <a:solidFill>
                  <a:schemeClr val="tx1">
                    <a:lumMod val="75000"/>
                    <a:lumOff val="25000"/>
                  </a:schemeClr>
                </a:solidFill>
                <a:latin typeface="Times New Roman" pitchFamily="18" charset="0"/>
                <a:cs typeface="Times New Roman" pitchFamily="18" charset="0"/>
              </a:rPr>
            </a:br>
            <a:r>
              <a:rPr lang="ru-RU" altLang="ko-KR" sz="1600" b="1" dirty="0" smtClean="0">
                <a:solidFill>
                  <a:schemeClr val="tx1">
                    <a:lumMod val="75000"/>
                    <a:lumOff val="25000"/>
                  </a:schemeClr>
                </a:solidFill>
                <a:latin typeface="Times New Roman" pitchFamily="18" charset="0"/>
                <a:cs typeface="Times New Roman" pitchFamily="18" charset="0"/>
              </a:rPr>
              <a:t>НОУ ВО МосТех</a:t>
            </a:r>
            <a:endParaRPr lang="en-US" sz="1600" dirty="0"/>
          </a:p>
        </p:txBody>
      </p:sp>
      <p:pic>
        <p:nvPicPr>
          <p:cNvPr id="6" name="Рисунок 5" descr="http://dev.rabe.ru/upload/iblock/43b/43b598b860310644c6b4a236e9b3e0ed.jpg"/>
          <p:cNvPicPr/>
          <p:nvPr/>
        </p:nvPicPr>
        <p:blipFill>
          <a:blip r:embed="rId3" r:link="rId4" cstate="print"/>
          <a:srcRect/>
          <a:stretch>
            <a:fillRect/>
          </a:stretch>
        </p:blipFill>
        <p:spPr bwMode="auto">
          <a:xfrm>
            <a:off x="6096000" y="0"/>
            <a:ext cx="3048000" cy="2133600"/>
          </a:xfrm>
          <a:prstGeom prst="rect">
            <a:avLst/>
          </a:prstGeom>
          <a:noFill/>
          <a:ln w="9525">
            <a:noFill/>
            <a:miter lim="800000"/>
            <a:headEnd/>
            <a:tailEnd/>
          </a:ln>
        </p:spPr>
      </p:pic>
      <p:sp>
        <p:nvSpPr>
          <p:cNvPr id="8" name="Rectangle 1"/>
          <p:cNvSpPr>
            <a:spLocks noChangeArrowheads="1"/>
          </p:cNvSpPr>
          <p:nvPr/>
        </p:nvSpPr>
        <p:spPr bwMode="auto">
          <a:xfrm>
            <a:off x="1905000" y="5178624"/>
            <a:ext cx="5867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ru-RU" sz="2000" b="1" dirty="0" smtClean="0">
                <a:solidFill>
                  <a:schemeClr val="bg1">
                    <a:lumMod val="50000"/>
                  </a:schemeClr>
                </a:solidFill>
                <a:latin typeface="Times New Roman" pitchFamily="18" charset="0"/>
                <a:ea typeface="Times New Roman" pitchFamily="18" charset="0"/>
                <a:cs typeface="Times New Roman" pitchFamily="18" charset="0"/>
              </a:rPr>
              <a:t>Семинар-коллоквиум РАБО «Экспорт российского бизнес-образования: проблемы, риски и возможности» </a:t>
            </a:r>
          </a:p>
          <a:p>
            <a:pPr marL="0" marR="0" lvl="0" indent="0" algn="ctr" defTabSz="914400" rtl="0" eaLnBrk="1" fontAlgn="base" latinLnBrk="0" hangingPunct="1">
              <a:lnSpc>
                <a:spcPct val="100000"/>
              </a:lnSpc>
              <a:spcBef>
                <a:spcPct val="0"/>
              </a:spcBef>
              <a:spcAft>
                <a:spcPct val="0"/>
              </a:spcAft>
              <a:buClrTx/>
              <a:buSzTx/>
              <a:buFontTx/>
              <a:buNone/>
              <a:tabLst/>
            </a:pPr>
            <a:r>
              <a:rPr lang="ru-RU" sz="2000" b="1" dirty="0" smtClean="0">
                <a:solidFill>
                  <a:schemeClr val="bg1">
                    <a:lumMod val="50000"/>
                  </a:schemeClr>
                </a:solidFill>
                <a:latin typeface="Times New Roman" pitchFamily="18" charset="0"/>
                <a:cs typeface="Times New Roman" pitchFamily="18" charset="0"/>
              </a:rPr>
              <a:t>Москва, 09 ноября 2017</a:t>
            </a:r>
            <a:endParaRPr kumimoji="0" lang="ru-RU" sz="2000" b="0" i="0" u="none" strike="noStrike" cap="none" normalizeH="0" baseline="0" dirty="0">
              <a:ln>
                <a:noFill/>
              </a:ln>
              <a:solidFill>
                <a:schemeClr val="bg1">
                  <a:lumMod val="50000"/>
                </a:schemeClr>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184239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 name="Line 1557"/>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4" name="Line 1558"/>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5" name="Line 1561"/>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6" name="Line 1562"/>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7" name="Line 1565"/>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8" name="Line 1566"/>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9" name="Line 1568"/>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0" name="Line 1569"/>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1" name="Line 1571"/>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2" name="Line 1572"/>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3" name="Line 1574"/>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4" name="Line 1575"/>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5" name="Line 1598"/>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6" name="Line 1599"/>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7" name="Line 1600"/>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8" name="Line 1601"/>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9" name="Line 1602"/>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0" name="Line 1603"/>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1" name="Line 1612"/>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2" name="Line 1613"/>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3" name="Line 1616"/>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4" name="Line 1617"/>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5" name="Line 1620"/>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6" name="Line 1621"/>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7" name="Line 1623"/>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8" name="Line 1624"/>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9" name="Line 1626"/>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0" name="Line 1627"/>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1" name="Line 1629"/>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2" name="Line 1630"/>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3" name="Text Box 1909"/>
          <p:cNvSpPr txBox="1">
            <a:spLocks noChangeArrowheads="1"/>
          </p:cNvSpPr>
          <p:nvPr/>
        </p:nvSpPr>
        <p:spPr bwMode="auto">
          <a:xfrm>
            <a:off x="13160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75%</a:t>
            </a:r>
          </a:p>
        </p:txBody>
      </p:sp>
      <p:sp>
        <p:nvSpPr>
          <p:cNvPr id="504" name="Text Box 1910"/>
          <p:cNvSpPr txBox="1">
            <a:spLocks noChangeArrowheads="1"/>
          </p:cNvSpPr>
          <p:nvPr/>
        </p:nvSpPr>
        <p:spPr bwMode="auto">
          <a:xfrm>
            <a:off x="27193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38%</a:t>
            </a:r>
          </a:p>
        </p:txBody>
      </p:sp>
      <p:sp>
        <p:nvSpPr>
          <p:cNvPr id="505" name="Text Box 1911"/>
          <p:cNvSpPr txBox="1">
            <a:spLocks noChangeArrowheads="1"/>
          </p:cNvSpPr>
          <p:nvPr/>
        </p:nvSpPr>
        <p:spPr bwMode="auto">
          <a:xfrm>
            <a:off x="4140200"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65%</a:t>
            </a:r>
          </a:p>
        </p:txBody>
      </p:sp>
      <p:sp>
        <p:nvSpPr>
          <p:cNvPr id="506" name="Text Box 1912"/>
          <p:cNvSpPr txBox="1">
            <a:spLocks noChangeArrowheads="1"/>
          </p:cNvSpPr>
          <p:nvPr/>
        </p:nvSpPr>
        <p:spPr bwMode="auto">
          <a:xfrm>
            <a:off x="55514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39%</a:t>
            </a:r>
          </a:p>
        </p:txBody>
      </p:sp>
      <p:sp>
        <p:nvSpPr>
          <p:cNvPr id="507" name="Text Box 1913"/>
          <p:cNvSpPr txBox="1">
            <a:spLocks noChangeArrowheads="1"/>
          </p:cNvSpPr>
          <p:nvPr/>
        </p:nvSpPr>
        <p:spPr bwMode="auto">
          <a:xfrm>
            <a:off x="69675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57%</a:t>
            </a:r>
          </a:p>
        </p:txBody>
      </p:sp>
      <p:sp>
        <p:nvSpPr>
          <p:cNvPr id="515" name="Line 1927"/>
          <p:cNvSpPr>
            <a:spLocks noChangeShapeType="1"/>
          </p:cNvSpPr>
          <p:nvPr/>
        </p:nvSpPr>
        <p:spPr bwMode="auto">
          <a:xfrm>
            <a:off x="241141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6" name="Line 1928"/>
          <p:cNvSpPr>
            <a:spLocks noChangeShapeType="1"/>
          </p:cNvSpPr>
          <p:nvPr/>
        </p:nvSpPr>
        <p:spPr bwMode="auto">
          <a:xfrm>
            <a:off x="3779838"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7" name="Line 1929"/>
          <p:cNvSpPr>
            <a:spLocks noChangeShapeType="1"/>
          </p:cNvSpPr>
          <p:nvPr/>
        </p:nvSpPr>
        <p:spPr bwMode="auto">
          <a:xfrm>
            <a:off x="5219700"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8" name="Line 1930"/>
          <p:cNvSpPr>
            <a:spLocks noChangeShapeType="1"/>
          </p:cNvSpPr>
          <p:nvPr/>
        </p:nvSpPr>
        <p:spPr bwMode="auto">
          <a:xfrm>
            <a:off x="665956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3" name="Group 1942"/>
          <p:cNvGrpSpPr>
            <a:grpSpLocks/>
          </p:cNvGrpSpPr>
          <p:nvPr/>
        </p:nvGrpSpPr>
        <p:grpSpPr bwMode="auto">
          <a:xfrm>
            <a:off x="827088" y="1608137"/>
            <a:ext cx="288925" cy="3268663"/>
            <a:chOff x="521" y="600"/>
            <a:chExt cx="182" cy="2059"/>
          </a:xfrm>
        </p:grpSpPr>
        <p:sp>
          <p:nvSpPr>
            <p:cNvPr id="523" name="Line 1935"/>
            <p:cNvSpPr>
              <a:spLocks noChangeShapeType="1"/>
            </p:cNvSpPr>
            <p:nvPr/>
          </p:nvSpPr>
          <p:spPr bwMode="auto">
            <a:xfrm>
              <a:off x="521" y="600"/>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4" name="Line 1936"/>
            <p:cNvSpPr>
              <a:spLocks noChangeShapeType="1"/>
            </p:cNvSpPr>
            <p:nvPr/>
          </p:nvSpPr>
          <p:spPr bwMode="auto">
            <a:xfrm>
              <a:off x="521" y="1011"/>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5" name="Line 1937"/>
            <p:cNvSpPr>
              <a:spLocks noChangeShapeType="1"/>
            </p:cNvSpPr>
            <p:nvPr/>
          </p:nvSpPr>
          <p:spPr bwMode="auto">
            <a:xfrm>
              <a:off x="521" y="1423"/>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6" name="Line 1938"/>
            <p:cNvSpPr>
              <a:spLocks noChangeShapeType="1"/>
            </p:cNvSpPr>
            <p:nvPr/>
          </p:nvSpPr>
          <p:spPr bwMode="auto">
            <a:xfrm>
              <a:off x="521" y="1835"/>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7" name="Line 1939"/>
            <p:cNvSpPr>
              <a:spLocks noChangeShapeType="1"/>
            </p:cNvSpPr>
            <p:nvPr/>
          </p:nvSpPr>
          <p:spPr bwMode="auto">
            <a:xfrm>
              <a:off x="521" y="2659"/>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8" name="Line 1941"/>
            <p:cNvSpPr>
              <a:spLocks noChangeShapeType="1"/>
            </p:cNvSpPr>
            <p:nvPr/>
          </p:nvSpPr>
          <p:spPr bwMode="auto">
            <a:xfrm>
              <a:off x="521" y="2247"/>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pic>
        <p:nvPicPr>
          <p:cNvPr id="85" name="Рисунок 84" descr="http://dev.rabe.ru/upload/iblock/43b/43b598b860310644c6b4a236e9b3e0ed.jpg"/>
          <p:cNvPicPr/>
          <p:nvPr/>
        </p:nvPicPr>
        <p:blipFill>
          <a:blip r:embed="rId2" r:link="rId3" cstate="print"/>
          <a:srcRect/>
          <a:stretch>
            <a:fillRect/>
          </a:stretch>
        </p:blipFill>
        <p:spPr bwMode="auto">
          <a:xfrm>
            <a:off x="7315200" y="0"/>
            <a:ext cx="1828800" cy="1447800"/>
          </a:xfrm>
          <a:prstGeom prst="rect">
            <a:avLst/>
          </a:prstGeom>
          <a:noFill/>
          <a:ln w="9525">
            <a:noFill/>
            <a:miter lim="800000"/>
            <a:headEnd/>
            <a:tailEnd/>
          </a:ln>
        </p:spPr>
      </p:pic>
      <p:sp>
        <p:nvSpPr>
          <p:cNvPr id="55" name="Content Placeholder 6"/>
          <p:cNvSpPr>
            <a:spLocks noGrp="1"/>
          </p:cNvSpPr>
          <p:nvPr>
            <p:ph idx="1"/>
          </p:nvPr>
        </p:nvSpPr>
        <p:spPr>
          <a:xfrm>
            <a:off x="457200" y="2514600"/>
            <a:ext cx="8229600" cy="3733800"/>
          </a:xfrm>
        </p:spPr>
        <p:txBody>
          <a:bodyPr>
            <a:normAutofit/>
          </a:bodyPr>
          <a:lstStyle/>
          <a:p>
            <a:pPr>
              <a:spcBef>
                <a:spcPts val="1800"/>
              </a:spcBef>
            </a:pPr>
            <a:r>
              <a:rPr lang="ru-RU" sz="1800" dirty="0" smtClean="0">
                <a:latin typeface="Times New Roman" pitchFamily="18" charset="0"/>
                <a:cs typeface="Times New Roman" pitchFamily="18" charset="0"/>
              </a:rPr>
              <a:t>анкетный опрос проведен </a:t>
            </a:r>
            <a:r>
              <a:rPr lang="ru-RU" sz="1800" dirty="0">
                <a:latin typeface="Times New Roman" pitchFamily="18" charset="0"/>
                <a:cs typeface="Times New Roman" pitchFamily="18" charset="0"/>
              </a:rPr>
              <a:t>в два тура 08 июня – 30 июля и 29 августа по 10 сентября 2017 года среди членов Российской ассоциации бизнес-образования. </a:t>
            </a:r>
          </a:p>
          <a:p>
            <a:pPr>
              <a:spcBef>
                <a:spcPts val="1800"/>
              </a:spcBef>
            </a:pPr>
            <a:r>
              <a:rPr lang="ru-RU" sz="1800" dirty="0" smtClean="0">
                <a:latin typeface="Times New Roman" pitchFamily="18" charset="0"/>
                <a:cs typeface="Times New Roman" pitchFamily="18" charset="0"/>
              </a:rPr>
              <a:t>Выборка: </a:t>
            </a:r>
            <a:r>
              <a:rPr lang="ru-RU" sz="1800" dirty="0">
                <a:latin typeface="Times New Roman" pitchFamily="18" charset="0"/>
                <a:cs typeface="Times New Roman" pitchFamily="18" charset="0"/>
              </a:rPr>
              <a:t>23 экспертных мнений профессионалов рынка бизнес-образования. </a:t>
            </a:r>
          </a:p>
          <a:p>
            <a:pPr>
              <a:spcBef>
                <a:spcPts val="1800"/>
              </a:spcBef>
            </a:pPr>
            <a:r>
              <a:rPr lang="ru-RU" sz="1800" dirty="0">
                <a:latin typeface="Times New Roman" pitchFamily="18" charset="0"/>
                <a:cs typeface="Times New Roman" pitchFamily="18" charset="0"/>
              </a:rPr>
              <a:t>Целью исследования было описать проблемы, возникающие у образовательных организаций в свете определения развития экспорта образования как национальной задачи для Российской </a:t>
            </a:r>
            <a:r>
              <a:rPr lang="ru-RU" sz="1800" dirty="0" smtClean="0">
                <a:latin typeface="Times New Roman" pitchFamily="18" charset="0"/>
                <a:cs typeface="Times New Roman" pitchFamily="18" charset="0"/>
              </a:rPr>
              <a:t>Федерации</a:t>
            </a:r>
            <a:endParaRPr lang="en-US" altLang="ko-KR" sz="1800" dirty="0">
              <a:latin typeface="Times New Roman" pitchFamily="18" charset="0"/>
              <a:cs typeface="Times New Roman" pitchFamily="18" charset="0"/>
            </a:endParaRPr>
          </a:p>
        </p:txBody>
      </p:sp>
      <p:sp>
        <p:nvSpPr>
          <p:cNvPr id="58" name="Title 3"/>
          <p:cNvSpPr>
            <a:spLocks noGrp="1"/>
          </p:cNvSpPr>
          <p:nvPr>
            <p:ph type="title"/>
          </p:nvPr>
        </p:nvSpPr>
        <p:spPr>
          <a:xfrm>
            <a:off x="0" y="1447800"/>
            <a:ext cx="9144000" cy="1069514"/>
          </a:xfrm>
        </p:spPr>
        <p:txBody>
          <a:bodyPr/>
          <a:lstStyle/>
          <a:p>
            <a:r>
              <a:rPr lang="en-US" altLang="ko-KR" dirty="0"/>
              <a:t> </a:t>
            </a:r>
            <a:r>
              <a:rPr lang="ru-RU" altLang="ko-KR" dirty="0" smtClean="0"/>
              <a:t>Экспертный опрос</a:t>
            </a:r>
            <a:endParaRPr lang="ko-KR"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703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 name="Line 1557"/>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4" name="Line 1558"/>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5" name="Line 1561"/>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6" name="Line 1562"/>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7" name="Line 1565"/>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8" name="Line 1566"/>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9" name="Line 1568"/>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0" name="Line 1569"/>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1" name="Line 1571"/>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2" name="Line 1572"/>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3" name="Line 1574"/>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4" name="Line 1575"/>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5" name="Line 1598"/>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6" name="Line 1599"/>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7" name="Line 1600"/>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8" name="Line 1601"/>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9" name="Line 1602"/>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0" name="Line 1603"/>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1" name="Line 1612"/>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2" name="Line 1613"/>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3" name="Line 1616"/>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4" name="Line 1617"/>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5" name="Line 1620"/>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6" name="Line 1621"/>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7" name="Line 1623"/>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8" name="Line 1624"/>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9" name="Line 1626"/>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0" name="Line 1627"/>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1" name="Line 1629"/>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2" name="Line 1630"/>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3" name="Text Box 1909"/>
          <p:cNvSpPr txBox="1">
            <a:spLocks noChangeArrowheads="1"/>
          </p:cNvSpPr>
          <p:nvPr/>
        </p:nvSpPr>
        <p:spPr bwMode="auto">
          <a:xfrm>
            <a:off x="13160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75%</a:t>
            </a:r>
          </a:p>
        </p:txBody>
      </p:sp>
      <p:sp>
        <p:nvSpPr>
          <p:cNvPr id="504" name="Text Box 1910"/>
          <p:cNvSpPr txBox="1">
            <a:spLocks noChangeArrowheads="1"/>
          </p:cNvSpPr>
          <p:nvPr/>
        </p:nvSpPr>
        <p:spPr bwMode="auto">
          <a:xfrm>
            <a:off x="27193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38%</a:t>
            </a:r>
          </a:p>
        </p:txBody>
      </p:sp>
      <p:sp>
        <p:nvSpPr>
          <p:cNvPr id="505" name="Text Box 1911"/>
          <p:cNvSpPr txBox="1">
            <a:spLocks noChangeArrowheads="1"/>
          </p:cNvSpPr>
          <p:nvPr/>
        </p:nvSpPr>
        <p:spPr bwMode="auto">
          <a:xfrm>
            <a:off x="4140200"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65%</a:t>
            </a:r>
          </a:p>
        </p:txBody>
      </p:sp>
      <p:sp>
        <p:nvSpPr>
          <p:cNvPr id="506" name="Text Box 1912"/>
          <p:cNvSpPr txBox="1">
            <a:spLocks noChangeArrowheads="1"/>
          </p:cNvSpPr>
          <p:nvPr/>
        </p:nvSpPr>
        <p:spPr bwMode="auto">
          <a:xfrm>
            <a:off x="55514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39%</a:t>
            </a:r>
          </a:p>
        </p:txBody>
      </p:sp>
      <p:sp>
        <p:nvSpPr>
          <p:cNvPr id="507" name="Text Box 1913"/>
          <p:cNvSpPr txBox="1">
            <a:spLocks noChangeArrowheads="1"/>
          </p:cNvSpPr>
          <p:nvPr/>
        </p:nvSpPr>
        <p:spPr bwMode="auto">
          <a:xfrm>
            <a:off x="69675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57%</a:t>
            </a:r>
          </a:p>
        </p:txBody>
      </p:sp>
      <p:sp>
        <p:nvSpPr>
          <p:cNvPr id="515" name="Line 1927"/>
          <p:cNvSpPr>
            <a:spLocks noChangeShapeType="1"/>
          </p:cNvSpPr>
          <p:nvPr/>
        </p:nvSpPr>
        <p:spPr bwMode="auto">
          <a:xfrm>
            <a:off x="241141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6" name="Line 1928"/>
          <p:cNvSpPr>
            <a:spLocks noChangeShapeType="1"/>
          </p:cNvSpPr>
          <p:nvPr/>
        </p:nvSpPr>
        <p:spPr bwMode="auto">
          <a:xfrm>
            <a:off x="3779838"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7" name="Line 1929"/>
          <p:cNvSpPr>
            <a:spLocks noChangeShapeType="1"/>
          </p:cNvSpPr>
          <p:nvPr/>
        </p:nvSpPr>
        <p:spPr bwMode="auto">
          <a:xfrm>
            <a:off x="5219700"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8" name="Line 1930"/>
          <p:cNvSpPr>
            <a:spLocks noChangeShapeType="1"/>
          </p:cNvSpPr>
          <p:nvPr/>
        </p:nvSpPr>
        <p:spPr bwMode="auto">
          <a:xfrm>
            <a:off x="665956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3" name="Group 1942"/>
          <p:cNvGrpSpPr>
            <a:grpSpLocks/>
          </p:cNvGrpSpPr>
          <p:nvPr/>
        </p:nvGrpSpPr>
        <p:grpSpPr bwMode="auto">
          <a:xfrm>
            <a:off x="827088" y="1608137"/>
            <a:ext cx="288925" cy="3268663"/>
            <a:chOff x="521" y="600"/>
            <a:chExt cx="182" cy="2059"/>
          </a:xfrm>
        </p:grpSpPr>
        <p:sp>
          <p:nvSpPr>
            <p:cNvPr id="523" name="Line 1935"/>
            <p:cNvSpPr>
              <a:spLocks noChangeShapeType="1"/>
            </p:cNvSpPr>
            <p:nvPr/>
          </p:nvSpPr>
          <p:spPr bwMode="auto">
            <a:xfrm>
              <a:off x="521" y="600"/>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4" name="Line 1936"/>
            <p:cNvSpPr>
              <a:spLocks noChangeShapeType="1"/>
            </p:cNvSpPr>
            <p:nvPr/>
          </p:nvSpPr>
          <p:spPr bwMode="auto">
            <a:xfrm>
              <a:off x="521" y="1011"/>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5" name="Line 1937"/>
            <p:cNvSpPr>
              <a:spLocks noChangeShapeType="1"/>
            </p:cNvSpPr>
            <p:nvPr/>
          </p:nvSpPr>
          <p:spPr bwMode="auto">
            <a:xfrm>
              <a:off x="521" y="1423"/>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6" name="Line 1938"/>
            <p:cNvSpPr>
              <a:spLocks noChangeShapeType="1"/>
            </p:cNvSpPr>
            <p:nvPr/>
          </p:nvSpPr>
          <p:spPr bwMode="auto">
            <a:xfrm>
              <a:off x="521" y="1835"/>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7" name="Line 1939"/>
            <p:cNvSpPr>
              <a:spLocks noChangeShapeType="1"/>
            </p:cNvSpPr>
            <p:nvPr/>
          </p:nvSpPr>
          <p:spPr bwMode="auto">
            <a:xfrm>
              <a:off x="521" y="2659"/>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8" name="Line 1941"/>
            <p:cNvSpPr>
              <a:spLocks noChangeShapeType="1"/>
            </p:cNvSpPr>
            <p:nvPr/>
          </p:nvSpPr>
          <p:spPr bwMode="auto">
            <a:xfrm>
              <a:off x="521" y="2247"/>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pic>
        <p:nvPicPr>
          <p:cNvPr id="85" name="Рисунок 84" descr="http://dev.rabe.ru/upload/iblock/43b/43b598b860310644c6b4a236e9b3e0ed.jpg"/>
          <p:cNvPicPr/>
          <p:nvPr/>
        </p:nvPicPr>
        <p:blipFill>
          <a:blip r:embed="rId2" r:link="rId3" cstate="print"/>
          <a:srcRect/>
          <a:stretch>
            <a:fillRect/>
          </a:stretch>
        </p:blipFill>
        <p:spPr bwMode="auto">
          <a:xfrm>
            <a:off x="7315200" y="0"/>
            <a:ext cx="1828800" cy="1447800"/>
          </a:xfrm>
          <a:prstGeom prst="rect">
            <a:avLst/>
          </a:prstGeom>
          <a:noFill/>
          <a:ln w="9525">
            <a:noFill/>
            <a:miter lim="800000"/>
            <a:headEnd/>
            <a:tailEnd/>
          </a:ln>
        </p:spPr>
      </p:pic>
      <p:sp>
        <p:nvSpPr>
          <p:cNvPr id="55" name="Content Placeholder 6"/>
          <p:cNvSpPr>
            <a:spLocks noGrp="1"/>
          </p:cNvSpPr>
          <p:nvPr>
            <p:ph idx="1"/>
          </p:nvPr>
        </p:nvSpPr>
        <p:spPr>
          <a:xfrm>
            <a:off x="438150" y="1652587"/>
            <a:ext cx="8324850" cy="3733800"/>
          </a:xfrm>
        </p:spPr>
        <p:txBody>
          <a:bodyPr>
            <a:normAutofit/>
          </a:bodyPr>
          <a:lstStyle/>
          <a:p>
            <a:pPr marL="0" lvl="0" indent="0">
              <a:spcBef>
                <a:spcPts val="1800"/>
              </a:spcBef>
              <a:buNone/>
            </a:pPr>
            <a:r>
              <a:rPr lang="ru-RU" sz="1800" dirty="0" smtClean="0"/>
              <a:t>Большинство </a:t>
            </a:r>
            <a:r>
              <a:rPr lang="ru-RU" sz="1800" dirty="0"/>
              <a:t>опрошенных экспертов рынка бизнес -образования (22) считают экспорт бизнес-образования на иностранные рынки перспективным в той или иной мере (определённо – 12, скорее да – 10). </a:t>
            </a:r>
          </a:p>
          <a:p>
            <a:pPr>
              <a:spcBef>
                <a:spcPts val="1800"/>
              </a:spcBef>
            </a:pPr>
            <a:endParaRPr lang="en-US" altLang="ko-KR" sz="1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3963" y="2741846"/>
            <a:ext cx="6847681" cy="3371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846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08137"/>
            <a:ext cx="5141913" cy="3905250"/>
          </a:xfrm>
          <a:prstGeom prst="rect">
            <a:avLst/>
          </a:prstGeom>
          <a:noFill/>
          <a:extLst>
            <a:ext uri="{909E8E84-426E-40DD-AFC4-6F175D3DCCD1}">
              <a14:hiddenFill xmlns:a14="http://schemas.microsoft.com/office/drawing/2010/main">
                <a:solidFill>
                  <a:srgbClr val="FFFFFF"/>
                </a:solidFill>
              </a14:hiddenFill>
            </a:ext>
          </a:extLst>
        </p:spPr>
      </p:pic>
      <p:sp>
        <p:nvSpPr>
          <p:cNvPr id="463" name="Line 1557"/>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4" name="Line 1558"/>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5" name="Line 1561"/>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6" name="Line 1562"/>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7" name="Line 1565"/>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8" name="Line 1566"/>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9" name="Line 1568"/>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0" name="Line 1569"/>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1" name="Line 1571"/>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2" name="Line 1572"/>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3" name="Line 1574"/>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4" name="Line 1575"/>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5" name="Line 1598"/>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6" name="Line 1599"/>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7" name="Line 1600"/>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8" name="Line 1601"/>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9" name="Line 1602"/>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0" name="Line 1603"/>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1" name="Line 1612"/>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2" name="Line 1613"/>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3" name="Line 1616"/>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4" name="Line 1617"/>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5" name="Line 1620"/>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6" name="Line 1621"/>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7" name="Line 1623"/>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8" name="Line 1624"/>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9" name="Line 1626"/>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0" name="Line 1627"/>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1" name="Line 1629"/>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2" name="Line 1630"/>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3" name="Text Box 1909"/>
          <p:cNvSpPr txBox="1">
            <a:spLocks noChangeArrowheads="1"/>
          </p:cNvSpPr>
          <p:nvPr/>
        </p:nvSpPr>
        <p:spPr bwMode="auto">
          <a:xfrm>
            <a:off x="13160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75%</a:t>
            </a:r>
          </a:p>
        </p:txBody>
      </p:sp>
      <p:sp>
        <p:nvSpPr>
          <p:cNvPr id="504" name="Text Box 1910"/>
          <p:cNvSpPr txBox="1">
            <a:spLocks noChangeArrowheads="1"/>
          </p:cNvSpPr>
          <p:nvPr/>
        </p:nvSpPr>
        <p:spPr bwMode="auto">
          <a:xfrm>
            <a:off x="27193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38%</a:t>
            </a:r>
          </a:p>
        </p:txBody>
      </p:sp>
      <p:sp>
        <p:nvSpPr>
          <p:cNvPr id="505" name="Text Box 1911"/>
          <p:cNvSpPr txBox="1">
            <a:spLocks noChangeArrowheads="1"/>
          </p:cNvSpPr>
          <p:nvPr/>
        </p:nvSpPr>
        <p:spPr bwMode="auto">
          <a:xfrm>
            <a:off x="4140200"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65%</a:t>
            </a:r>
          </a:p>
        </p:txBody>
      </p:sp>
      <p:sp>
        <p:nvSpPr>
          <p:cNvPr id="506" name="Text Box 1912"/>
          <p:cNvSpPr txBox="1">
            <a:spLocks noChangeArrowheads="1"/>
          </p:cNvSpPr>
          <p:nvPr/>
        </p:nvSpPr>
        <p:spPr bwMode="auto">
          <a:xfrm>
            <a:off x="55514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39%</a:t>
            </a:r>
          </a:p>
        </p:txBody>
      </p:sp>
      <p:sp>
        <p:nvSpPr>
          <p:cNvPr id="507" name="Text Box 1913"/>
          <p:cNvSpPr txBox="1">
            <a:spLocks noChangeArrowheads="1"/>
          </p:cNvSpPr>
          <p:nvPr/>
        </p:nvSpPr>
        <p:spPr bwMode="auto">
          <a:xfrm>
            <a:off x="69675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57%</a:t>
            </a:r>
          </a:p>
        </p:txBody>
      </p:sp>
      <p:sp>
        <p:nvSpPr>
          <p:cNvPr id="515" name="Line 1927"/>
          <p:cNvSpPr>
            <a:spLocks noChangeShapeType="1"/>
          </p:cNvSpPr>
          <p:nvPr/>
        </p:nvSpPr>
        <p:spPr bwMode="auto">
          <a:xfrm>
            <a:off x="241141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6" name="Line 1928"/>
          <p:cNvSpPr>
            <a:spLocks noChangeShapeType="1"/>
          </p:cNvSpPr>
          <p:nvPr/>
        </p:nvSpPr>
        <p:spPr bwMode="auto">
          <a:xfrm>
            <a:off x="3779838"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7" name="Line 1929"/>
          <p:cNvSpPr>
            <a:spLocks noChangeShapeType="1"/>
          </p:cNvSpPr>
          <p:nvPr/>
        </p:nvSpPr>
        <p:spPr bwMode="auto">
          <a:xfrm>
            <a:off x="5219700"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8" name="Line 1930"/>
          <p:cNvSpPr>
            <a:spLocks noChangeShapeType="1"/>
          </p:cNvSpPr>
          <p:nvPr/>
        </p:nvSpPr>
        <p:spPr bwMode="auto">
          <a:xfrm>
            <a:off x="665956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3" name="Group 1942"/>
          <p:cNvGrpSpPr>
            <a:grpSpLocks/>
          </p:cNvGrpSpPr>
          <p:nvPr/>
        </p:nvGrpSpPr>
        <p:grpSpPr bwMode="auto">
          <a:xfrm>
            <a:off x="827088" y="1608137"/>
            <a:ext cx="288925" cy="3268663"/>
            <a:chOff x="521" y="600"/>
            <a:chExt cx="182" cy="2059"/>
          </a:xfrm>
        </p:grpSpPr>
        <p:sp>
          <p:nvSpPr>
            <p:cNvPr id="523" name="Line 1935"/>
            <p:cNvSpPr>
              <a:spLocks noChangeShapeType="1"/>
            </p:cNvSpPr>
            <p:nvPr/>
          </p:nvSpPr>
          <p:spPr bwMode="auto">
            <a:xfrm>
              <a:off x="521" y="600"/>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4" name="Line 1936"/>
            <p:cNvSpPr>
              <a:spLocks noChangeShapeType="1"/>
            </p:cNvSpPr>
            <p:nvPr/>
          </p:nvSpPr>
          <p:spPr bwMode="auto">
            <a:xfrm>
              <a:off x="521" y="1011"/>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5" name="Line 1937"/>
            <p:cNvSpPr>
              <a:spLocks noChangeShapeType="1"/>
            </p:cNvSpPr>
            <p:nvPr/>
          </p:nvSpPr>
          <p:spPr bwMode="auto">
            <a:xfrm>
              <a:off x="521" y="1423"/>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6" name="Line 1938"/>
            <p:cNvSpPr>
              <a:spLocks noChangeShapeType="1"/>
            </p:cNvSpPr>
            <p:nvPr/>
          </p:nvSpPr>
          <p:spPr bwMode="auto">
            <a:xfrm>
              <a:off x="521" y="1835"/>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7" name="Line 1939"/>
            <p:cNvSpPr>
              <a:spLocks noChangeShapeType="1"/>
            </p:cNvSpPr>
            <p:nvPr/>
          </p:nvSpPr>
          <p:spPr bwMode="auto">
            <a:xfrm>
              <a:off x="521" y="2659"/>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8" name="Line 1941"/>
            <p:cNvSpPr>
              <a:spLocks noChangeShapeType="1"/>
            </p:cNvSpPr>
            <p:nvPr/>
          </p:nvSpPr>
          <p:spPr bwMode="auto">
            <a:xfrm>
              <a:off x="521" y="2247"/>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pic>
        <p:nvPicPr>
          <p:cNvPr id="85" name="Рисунок 84" descr="http://dev.rabe.ru/upload/iblock/43b/43b598b860310644c6b4a236e9b3e0ed.jpg"/>
          <p:cNvPicPr/>
          <p:nvPr/>
        </p:nvPicPr>
        <p:blipFill>
          <a:blip r:embed="rId3" r:link="rId4" cstate="print"/>
          <a:srcRect/>
          <a:stretch>
            <a:fillRect/>
          </a:stretch>
        </p:blipFill>
        <p:spPr bwMode="auto">
          <a:xfrm>
            <a:off x="7315200" y="0"/>
            <a:ext cx="1828800" cy="1447800"/>
          </a:xfrm>
          <a:prstGeom prst="rect">
            <a:avLst/>
          </a:prstGeom>
          <a:noFill/>
          <a:ln w="9525">
            <a:noFill/>
            <a:miter lim="800000"/>
            <a:headEnd/>
            <a:tailEnd/>
          </a:ln>
        </p:spPr>
      </p:pic>
      <p:sp>
        <p:nvSpPr>
          <p:cNvPr id="55" name="Content Placeholder 6"/>
          <p:cNvSpPr>
            <a:spLocks noGrp="1"/>
          </p:cNvSpPr>
          <p:nvPr>
            <p:ph idx="1"/>
          </p:nvPr>
        </p:nvSpPr>
        <p:spPr>
          <a:xfrm>
            <a:off x="438151" y="1752601"/>
            <a:ext cx="3702050" cy="4768056"/>
          </a:xfrm>
        </p:spPr>
        <p:txBody>
          <a:bodyPr>
            <a:normAutofit fontScale="92500" lnSpcReduction="20000"/>
          </a:bodyPr>
          <a:lstStyle/>
          <a:p>
            <a:pPr marL="0" indent="0">
              <a:spcBef>
                <a:spcPts val="1800"/>
              </a:spcBef>
              <a:buNone/>
            </a:pPr>
            <a:r>
              <a:rPr lang="ru-RU" sz="1800" dirty="0"/>
              <a:t>В числе наиболее перспективных регионов эксперты назвали Казахстан, Китай, Индию, Узбекистан. Упоминали также ряд стран СНГ, Западной и Центральной Европы, страны Африки. </a:t>
            </a:r>
            <a:endParaRPr lang="ru-RU" sz="1800" dirty="0" smtClean="0"/>
          </a:p>
          <a:p>
            <a:r>
              <a:rPr lang="ru-RU" sz="1800" dirty="0"/>
              <a:t>В качестве обоснований выбора эксперты называли наличие платежеспособного спроса, растущие рынки, знакомство с указанными регионами, наличие конкурентных преимуществ российского бизнес-образования в рынках указанных стран. </a:t>
            </a:r>
          </a:p>
          <a:p>
            <a:r>
              <a:rPr lang="ru-RU" sz="1800" dirty="0"/>
              <a:t>В числе конкурентных преимуществ эксперты называли стоимость образовательных программ (в том числе за счет «дешевых человеческих ресурсов», традиции и качество, мобильность, хорошая образовательная среда. </a:t>
            </a:r>
          </a:p>
          <a:p>
            <a:pPr marL="0" indent="0">
              <a:spcBef>
                <a:spcPts val="1800"/>
              </a:spcBef>
              <a:buNone/>
            </a:pPr>
            <a:endParaRPr lang="ru-RU" sz="1800" dirty="0"/>
          </a:p>
        </p:txBody>
      </p:sp>
      <p:sp>
        <p:nvSpPr>
          <p:cNvPr id="54" name="Rectangle 2"/>
          <p:cNvSpPr>
            <a:spLocks noChangeArrowheads="1"/>
          </p:cNvSpPr>
          <p:nvPr/>
        </p:nvSpPr>
        <p:spPr bwMode="auto">
          <a:xfrm>
            <a:off x="4389438" y="5719227"/>
            <a:ext cx="4765675"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lang="ru-RU" altLang="ru-RU" sz="1700" dirty="0"/>
              <a:t>Какие географические регионы могут быть наиболее перспективными для российских образовательных организаций?  (любое количество ответов)</a:t>
            </a:r>
          </a:p>
        </p:txBody>
      </p:sp>
    </p:spTree>
    <p:extLst>
      <p:ext uri="{BB962C8B-B14F-4D97-AF65-F5344CB8AC3E}">
        <p14:creationId xmlns:p14="http://schemas.microsoft.com/office/powerpoint/2010/main" val="2735583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9388" y="1684337"/>
            <a:ext cx="5990216" cy="455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3" name="Line 1557"/>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4" name="Line 1558"/>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5" name="Line 1561"/>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6" name="Line 1562"/>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7" name="Line 1565"/>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8" name="Line 1566"/>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9" name="Line 1568"/>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0" name="Line 1569"/>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1" name="Line 1571"/>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2" name="Line 1572"/>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3" name="Line 1574"/>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4" name="Line 1575"/>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5" name="Line 1598"/>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6" name="Line 1599"/>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7" name="Line 1600"/>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8" name="Line 1601"/>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9" name="Line 1602"/>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0" name="Line 1603"/>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1" name="Line 1612"/>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2" name="Line 1613"/>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3" name="Line 1616"/>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4" name="Line 1617"/>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5" name="Line 1620"/>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6" name="Line 1621"/>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7" name="Line 1623"/>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8" name="Line 1624"/>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9" name="Line 1626"/>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0" name="Line 1627"/>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1" name="Line 1629"/>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2" name="Line 1630"/>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3" name="Text Box 1909"/>
          <p:cNvSpPr txBox="1">
            <a:spLocks noChangeArrowheads="1"/>
          </p:cNvSpPr>
          <p:nvPr/>
        </p:nvSpPr>
        <p:spPr bwMode="auto">
          <a:xfrm>
            <a:off x="13160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75%</a:t>
            </a:r>
          </a:p>
        </p:txBody>
      </p:sp>
      <p:sp>
        <p:nvSpPr>
          <p:cNvPr id="504" name="Text Box 1910"/>
          <p:cNvSpPr txBox="1">
            <a:spLocks noChangeArrowheads="1"/>
          </p:cNvSpPr>
          <p:nvPr/>
        </p:nvSpPr>
        <p:spPr bwMode="auto">
          <a:xfrm>
            <a:off x="27193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38%</a:t>
            </a:r>
          </a:p>
        </p:txBody>
      </p:sp>
      <p:sp>
        <p:nvSpPr>
          <p:cNvPr id="505" name="Text Box 1911"/>
          <p:cNvSpPr txBox="1">
            <a:spLocks noChangeArrowheads="1"/>
          </p:cNvSpPr>
          <p:nvPr/>
        </p:nvSpPr>
        <p:spPr bwMode="auto">
          <a:xfrm>
            <a:off x="4140200"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65%</a:t>
            </a:r>
          </a:p>
        </p:txBody>
      </p:sp>
      <p:sp>
        <p:nvSpPr>
          <p:cNvPr id="506" name="Text Box 1912"/>
          <p:cNvSpPr txBox="1">
            <a:spLocks noChangeArrowheads="1"/>
          </p:cNvSpPr>
          <p:nvPr/>
        </p:nvSpPr>
        <p:spPr bwMode="auto">
          <a:xfrm>
            <a:off x="55514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39%</a:t>
            </a:r>
          </a:p>
        </p:txBody>
      </p:sp>
      <p:sp>
        <p:nvSpPr>
          <p:cNvPr id="507" name="Text Box 1913"/>
          <p:cNvSpPr txBox="1">
            <a:spLocks noChangeArrowheads="1"/>
          </p:cNvSpPr>
          <p:nvPr/>
        </p:nvSpPr>
        <p:spPr bwMode="auto">
          <a:xfrm>
            <a:off x="69675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57%</a:t>
            </a:r>
          </a:p>
        </p:txBody>
      </p:sp>
      <p:sp>
        <p:nvSpPr>
          <p:cNvPr id="515" name="Line 1927"/>
          <p:cNvSpPr>
            <a:spLocks noChangeShapeType="1"/>
          </p:cNvSpPr>
          <p:nvPr/>
        </p:nvSpPr>
        <p:spPr bwMode="auto">
          <a:xfrm>
            <a:off x="241141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6" name="Line 1928"/>
          <p:cNvSpPr>
            <a:spLocks noChangeShapeType="1"/>
          </p:cNvSpPr>
          <p:nvPr/>
        </p:nvSpPr>
        <p:spPr bwMode="auto">
          <a:xfrm>
            <a:off x="3779838"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7" name="Line 1929"/>
          <p:cNvSpPr>
            <a:spLocks noChangeShapeType="1"/>
          </p:cNvSpPr>
          <p:nvPr/>
        </p:nvSpPr>
        <p:spPr bwMode="auto">
          <a:xfrm>
            <a:off x="5219700"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8" name="Line 1930"/>
          <p:cNvSpPr>
            <a:spLocks noChangeShapeType="1"/>
          </p:cNvSpPr>
          <p:nvPr/>
        </p:nvSpPr>
        <p:spPr bwMode="auto">
          <a:xfrm>
            <a:off x="665956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3" name="Group 1942"/>
          <p:cNvGrpSpPr>
            <a:grpSpLocks/>
          </p:cNvGrpSpPr>
          <p:nvPr/>
        </p:nvGrpSpPr>
        <p:grpSpPr bwMode="auto">
          <a:xfrm>
            <a:off x="827088" y="1608137"/>
            <a:ext cx="288925" cy="3268663"/>
            <a:chOff x="521" y="600"/>
            <a:chExt cx="182" cy="2059"/>
          </a:xfrm>
        </p:grpSpPr>
        <p:sp>
          <p:nvSpPr>
            <p:cNvPr id="523" name="Line 1935"/>
            <p:cNvSpPr>
              <a:spLocks noChangeShapeType="1"/>
            </p:cNvSpPr>
            <p:nvPr/>
          </p:nvSpPr>
          <p:spPr bwMode="auto">
            <a:xfrm>
              <a:off x="521" y="600"/>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4" name="Line 1936"/>
            <p:cNvSpPr>
              <a:spLocks noChangeShapeType="1"/>
            </p:cNvSpPr>
            <p:nvPr/>
          </p:nvSpPr>
          <p:spPr bwMode="auto">
            <a:xfrm>
              <a:off x="521" y="1011"/>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5" name="Line 1937"/>
            <p:cNvSpPr>
              <a:spLocks noChangeShapeType="1"/>
            </p:cNvSpPr>
            <p:nvPr/>
          </p:nvSpPr>
          <p:spPr bwMode="auto">
            <a:xfrm>
              <a:off x="521" y="1423"/>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6" name="Line 1938"/>
            <p:cNvSpPr>
              <a:spLocks noChangeShapeType="1"/>
            </p:cNvSpPr>
            <p:nvPr/>
          </p:nvSpPr>
          <p:spPr bwMode="auto">
            <a:xfrm>
              <a:off x="521" y="1835"/>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7" name="Line 1939"/>
            <p:cNvSpPr>
              <a:spLocks noChangeShapeType="1"/>
            </p:cNvSpPr>
            <p:nvPr/>
          </p:nvSpPr>
          <p:spPr bwMode="auto">
            <a:xfrm>
              <a:off x="521" y="2659"/>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8" name="Line 1941"/>
            <p:cNvSpPr>
              <a:spLocks noChangeShapeType="1"/>
            </p:cNvSpPr>
            <p:nvPr/>
          </p:nvSpPr>
          <p:spPr bwMode="auto">
            <a:xfrm>
              <a:off x="521" y="2247"/>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pic>
        <p:nvPicPr>
          <p:cNvPr id="85" name="Рисунок 84" descr="http://dev.rabe.ru/upload/iblock/43b/43b598b860310644c6b4a236e9b3e0ed.jpg"/>
          <p:cNvPicPr/>
          <p:nvPr/>
        </p:nvPicPr>
        <p:blipFill>
          <a:blip r:embed="rId3" r:link="rId4" cstate="print"/>
          <a:srcRect/>
          <a:stretch>
            <a:fillRect/>
          </a:stretch>
        </p:blipFill>
        <p:spPr bwMode="auto">
          <a:xfrm>
            <a:off x="7315200" y="0"/>
            <a:ext cx="1828800" cy="1447800"/>
          </a:xfrm>
          <a:prstGeom prst="rect">
            <a:avLst/>
          </a:prstGeom>
          <a:noFill/>
          <a:ln w="9525">
            <a:noFill/>
            <a:miter lim="800000"/>
            <a:headEnd/>
            <a:tailEnd/>
          </a:ln>
        </p:spPr>
      </p:pic>
      <p:sp>
        <p:nvSpPr>
          <p:cNvPr id="55" name="Content Placeholder 6"/>
          <p:cNvSpPr>
            <a:spLocks noGrp="1"/>
          </p:cNvSpPr>
          <p:nvPr>
            <p:ph idx="1"/>
          </p:nvPr>
        </p:nvSpPr>
        <p:spPr>
          <a:xfrm>
            <a:off x="438150" y="1777205"/>
            <a:ext cx="3059113" cy="4367213"/>
          </a:xfrm>
        </p:spPr>
        <p:txBody>
          <a:bodyPr>
            <a:normAutofit lnSpcReduction="10000"/>
          </a:bodyPr>
          <a:lstStyle/>
          <a:p>
            <a:pPr marL="0" indent="0">
              <a:spcBef>
                <a:spcPts val="1800"/>
              </a:spcBef>
              <a:buNone/>
            </a:pPr>
            <a:r>
              <a:rPr lang="ru-RU" sz="1800" dirty="0" smtClean="0"/>
              <a:t>Большая </a:t>
            </a:r>
            <a:r>
              <a:rPr lang="ru-RU" sz="1800" dirty="0"/>
              <a:t>часть экспертов, в целом, отметили правовые, административные, языковые (и культурные), контентные проблемы экспорта бизнес-образования на зарубежные рынки. Кроме того, были названы нехватка бюджета на продвижение, времени, аналитики по рынкам, глобальная конкуренция с мировыми университетами, нехватка спроса.</a:t>
            </a:r>
          </a:p>
          <a:p>
            <a:pPr marL="0" lvl="0" indent="0">
              <a:spcBef>
                <a:spcPts val="1800"/>
              </a:spcBef>
              <a:buNone/>
            </a:pPr>
            <a:r>
              <a:rPr lang="ru-RU" sz="1800" dirty="0" smtClean="0"/>
              <a:t> </a:t>
            </a:r>
            <a:endParaRPr lang="ru-RU" sz="1800" dirty="0"/>
          </a:p>
          <a:p>
            <a:pPr>
              <a:spcBef>
                <a:spcPts val="1800"/>
              </a:spcBef>
            </a:pPr>
            <a:endParaRPr lang="en-US" altLang="ko-KR" sz="1800" dirty="0">
              <a:latin typeface="Times New Roman" pitchFamily="18" charset="0"/>
              <a:cs typeface="Times New Roman" pitchFamily="18" charset="0"/>
            </a:endParaRPr>
          </a:p>
        </p:txBody>
      </p:sp>
    </p:spTree>
    <p:extLst>
      <p:ext uri="{BB962C8B-B14F-4D97-AF65-F5344CB8AC3E}">
        <p14:creationId xmlns:p14="http://schemas.microsoft.com/office/powerpoint/2010/main" val="2655858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Диаграмма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3764" y="1608137"/>
            <a:ext cx="4808538" cy="508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3" name="Line 1557"/>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4" name="Line 1558"/>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5" name="Line 1561"/>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6" name="Line 1562"/>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7" name="Line 1565"/>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8" name="Line 1566"/>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9" name="Line 1568"/>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0" name="Line 1569"/>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1" name="Line 1571"/>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2" name="Line 1572"/>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3" name="Line 1574"/>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4" name="Line 1575"/>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5" name="Line 1598"/>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6" name="Line 1599"/>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7" name="Line 1600"/>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8" name="Line 1601"/>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9" name="Line 1602"/>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0" name="Line 1603"/>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1" name="Line 1612"/>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2" name="Line 1613"/>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3" name="Line 1616"/>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4" name="Line 1617"/>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5" name="Line 1620"/>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6" name="Line 1621"/>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7" name="Line 1623"/>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8" name="Line 1624"/>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9" name="Line 1626"/>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0" name="Line 1627"/>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1" name="Line 1629"/>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2" name="Line 1630"/>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3" name="Text Box 1909"/>
          <p:cNvSpPr txBox="1">
            <a:spLocks noChangeArrowheads="1"/>
          </p:cNvSpPr>
          <p:nvPr/>
        </p:nvSpPr>
        <p:spPr bwMode="auto">
          <a:xfrm>
            <a:off x="13160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75%</a:t>
            </a:r>
          </a:p>
        </p:txBody>
      </p:sp>
      <p:sp>
        <p:nvSpPr>
          <p:cNvPr id="504" name="Text Box 1910"/>
          <p:cNvSpPr txBox="1">
            <a:spLocks noChangeArrowheads="1"/>
          </p:cNvSpPr>
          <p:nvPr/>
        </p:nvSpPr>
        <p:spPr bwMode="auto">
          <a:xfrm>
            <a:off x="27193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38%</a:t>
            </a:r>
          </a:p>
        </p:txBody>
      </p:sp>
      <p:sp>
        <p:nvSpPr>
          <p:cNvPr id="505" name="Text Box 1911"/>
          <p:cNvSpPr txBox="1">
            <a:spLocks noChangeArrowheads="1"/>
          </p:cNvSpPr>
          <p:nvPr/>
        </p:nvSpPr>
        <p:spPr bwMode="auto">
          <a:xfrm>
            <a:off x="4140200"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65%</a:t>
            </a:r>
          </a:p>
        </p:txBody>
      </p:sp>
      <p:sp>
        <p:nvSpPr>
          <p:cNvPr id="506" name="Text Box 1912"/>
          <p:cNvSpPr txBox="1">
            <a:spLocks noChangeArrowheads="1"/>
          </p:cNvSpPr>
          <p:nvPr/>
        </p:nvSpPr>
        <p:spPr bwMode="auto">
          <a:xfrm>
            <a:off x="55514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39%</a:t>
            </a:r>
          </a:p>
        </p:txBody>
      </p:sp>
      <p:sp>
        <p:nvSpPr>
          <p:cNvPr id="507" name="Text Box 1913"/>
          <p:cNvSpPr txBox="1">
            <a:spLocks noChangeArrowheads="1"/>
          </p:cNvSpPr>
          <p:nvPr/>
        </p:nvSpPr>
        <p:spPr bwMode="auto">
          <a:xfrm>
            <a:off x="69675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57%</a:t>
            </a:r>
          </a:p>
        </p:txBody>
      </p:sp>
      <p:sp>
        <p:nvSpPr>
          <p:cNvPr id="515" name="Line 1927"/>
          <p:cNvSpPr>
            <a:spLocks noChangeShapeType="1"/>
          </p:cNvSpPr>
          <p:nvPr/>
        </p:nvSpPr>
        <p:spPr bwMode="auto">
          <a:xfrm>
            <a:off x="241141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6" name="Line 1928"/>
          <p:cNvSpPr>
            <a:spLocks noChangeShapeType="1"/>
          </p:cNvSpPr>
          <p:nvPr/>
        </p:nvSpPr>
        <p:spPr bwMode="auto">
          <a:xfrm>
            <a:off x="3779838"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7" name="Line 1929"/>
          <p:cNvSpPr>
            <a:spLocks noChangeShapeType="1"/>
          </p:cNvSpPr>
          <p:nvPr/>
        </p:nvSpPr>
        <p:spPr bwMode="auto">
          <a:xfrm>
            <a:off x="5219700"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8" name="Line 1930"/>
          <p:cNvSpPr>
            <a:spLocks noChangeShapeType="1"/>
          </p:cNvSpPr>
          <p:nvPr/>
        </p:nvSpPr>
        <p:spPr bwMode="auto">
          <a:xfrm>
            <a:off x="665956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3" name="Group 1942"/>
          <p:cNvGrpSpPr>
            <a:grpSpLocks/>
          </p:cNvGrpSpPr>
          <p:nvPr/>
        </p:nvGrpSpPr>
        <p:grpSpPr bwMode="auto">
          <a:xfrm>
            <a:off x="827088" y="1608137"/>
            <a:ext cx="288925" cy="3268663"/>
            <a:chOff x="521" y="600"/>
            <a:chExt cx="182" cy="2059"/>
          </a:xfrm>
        </p:grpSpPr>
        <p:sp>
          <p:nvSpPr>
            <p:cNvPr id="523" name="Line 1935"/>
            <p:cNvSpPr>
              <a:spLocks noChangeShapeType="1"/>
            </p:cNvSpPr>
            <p:nvPr/>
          </p:nvSpPr>
          <p:spPr bwMode="auto">
            <a:xfrm>
              <a:off x="521" y="600"/>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4" name="Line 1936"/>
            <p:cNvSpPr>
              <a:spLocks noChangeShapeType="1"/>
            </p:cNvSpPr>
            <p:nvPr/>
          </p:nvSpPr>
          <p:spPr bwMode="auto">
            <a:xfrm>
              <a:off x="521" y="1011"/>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5" name="Line 1937"/>
            <p:cNvSpPr>
              <a:spLocks noChangeShapeType="1"/>
            </p:cNvSpPr>
            <p:nvPr/>
          </p:nvSpPr>
          <p:spPr bwMode="auto">
            <a:xfrm>
              <a:off x="521" y="1423"/>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6" name="Line 1938"/>
            <p:cNvSpPr>
              <a:spLocks noChangeShapeType="1"/>
            </p:cNvSpPr>
            <p:nvPr/>
          </p:nvSpPr>
          <p:spPr bwMode="auto">
            <a:xfrm>
              <a:off x="521" y="1835"/>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7" name="Line 1939"/>
            <p:cNvSpPr>
              <a:spLocks noChangeShapeType="1"/>
            </p:cNvSpPr>
            <p:nvPr/>
          </p:nvSpPr>
          <p:spPr bwMode="auto">
            <a:xfrm>
              <a:off x="521" y="2659"/>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8" name="Line 1941"/>
            <p:cNvSpPr>
              <a:spLocks noChangeShapeType="1"/>
            </p:cNvSpPr>
            <p:nvPr/>
          </p:nvSpPr>
          <p:spPr bwMode="auto">
            <a:xfrm>
              <a:off x="521" y="2247"/>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pic>
        <p:nvPicPr>
          <p:cNvPr id="85" name="Рисунок 84" descr="http://dev.rabe.ru/upload/iblock/43b/43b598b860310644c6b4a236e9b3e0ed.jpg"/>
          <p:cNvPicPr/>
          <p:nvPr/>
        </p:nvPicPr>
        <p:blipFill>
          <a:blip r:embed="rId3" r:link="rId4" cstate="print"/>
          <a:srcRect/>
          <a:stretch>
            <a:fillRect/>
          </a:stretch>
        </p:blipFill>
        <p:spPr bwMode="auto">
          <a:xfrm>
            <a:off x="7315200" y="0"/>
            <a:ext cx="1828800" cy="1447800"/>
          </a:xfrm>
          <a:prstGeom prst="rect">
            <a:avLst/>
          </a:prstGeom>
          <a:noFill/>
          <a:ln w="9525">
            <a:noFill/>
            <a:miter lim="800000"/>
            <a:headEnd/>
            <a:tailEnd/>
          </a:ln>
        </p:spPr>
      </p:pic>
      <p:sp>
        <p:nvSpPr>
          <p:cNvPr id="55" name="Content Placeholder 6"/>
          <p:cNvSpPr>
            <a:spLocks noGrp="1"/>
          </p:cNvSpPr>
          <p:nvPr>
            <p:ph idx="1"/>
          </p:nvPr>
        </p:nvSpPr>
        <p:spPr>
          <a:xfrm>
            <a:off x="438150" y="1652587"/>
            <a:ext cx="3059113" cy="3733800"/>
          </a:xfrm>
        </p:spPr>
        <p:txBody>
          <a:bodyPr>
            <a:normAutofit/>
          </a:bodyPr>
          <a:lstStyle/>
          <a:p>
            <a:pPr marL="0" indent="0">
              <a:spcBef>
                <a:spcPts val="1800"/>
              </a:spcBef>
              <a:buNone/>
            </a:pPr>
            <a:r>
              <a:rPr lang="ru-RU" sz="1800" dirty="0"/>
              <a:t>Что мешает Вашей организации работать на зарубежных рынках? </a:t>
            </a:r>
            <a:r>
              <a:rPr lang="ru-RU" sz="1800" dirty="0" smtClean="0"/>
              <a:t>(любое количество ответов)</a:t>
            </a:r>
            <a:endParaRPr lang="ru-RU" sz="1800" dirty="0"/>
          </a:p>
          <a:p>
            <a:pPr marL="0" lvl="0" indent="0">
              <a:spcBef>
                <a:spcPts val="1800"/>
              </a:spcBef>
              <a:buNone/>
            </a:pPr>
            <a:endParaRPr lang="ru-RU" sz="1800" dirty="0"/>
          </a:p>
          <a:p>
            <a:pPr>
              <a:spcBef>
                <a:spcPts val="1800"/>
              </a:spcBef>
            </a:pPr>
            <a:endParaRPr lang="en-US" altLang="ko-KR" sz="1800" dirty="0">
              <a:latin typeface="Times New Roman" pitchFamily="18" charset="0"/>
              <a:cs typeface="Times New Roman" pitchFamily="18" charset="0"/>
            </a:endParaRPr>
          </a:p>
        </p:txBody>
      </p:sp>
    </p:spTree>
    <p:extLst>
      <p:ext uri="{BB962C8B-B14F-4D97-AF65-F5344CB8AC3E}">
        <p14:creationId xmlns:p14="http://schemas.microsoft.com/office/powerpoint/2010/main" val="141675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 name="Line 1557"/>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4" name="Line 1558"/>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5" name="Line 1561"/>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6" name="Line 1562"/>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7" name="Line 1565"/>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8" name="Line 1566"/>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9" name="Line 1568"/>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0" name="Line 1569"/>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1" name="Line 1571"/>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2" name="Line 1572"/>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3" name="Line 1574"/>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4" name="Line 1575"/>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5" name="Line 1598"/>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6" name="Line 1599"/>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7" name="Line 1600"/>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8" name="Line 1601"/>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9" name="Line 1602"/>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0" name="Line 1603"/>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1" name="Line 1612"/>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2" name="Line 1613"/>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3" name="Line 1616"/>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4" name="Line 1617"/>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5" name="Line 1620"/>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6" name="Line 1621"/>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7" name="Line 1623"/>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8" name="Line 1624"/>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9" name="Line 1626"/>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0" name="Line 1627"/>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1" name="Line 1629"/>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2" name="Line 1630"/>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3" name="Text Box 1909"/>
          <p:cNvSpPr txBox="1">
            <a:spLocks noChangeArrowheads="1"/>
          </p:cNvSpPr>
          <p:nvPr/>
        </p:nvSpPr>
        <p:spPr bwMode="auto">
          <a:xfrm>
            <a:off x="13160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75%</a:t>
            </a:r>
          </a:p>
        </p:txBody>
      </p:sp>
      <p:sp>
        <p:nvSpPr>
          <p:cNvPr id="504" name="Text Box 1910"/>
          <p:cNvSpPr txBox="1">
            <a:spLocks noChangeArrowheads="1"/>
          </p:cNvSpPr>
          <p:nvPr/>
        </p:nvSpPr>
        <p:spPr bwMode="auto">
          <a:xfrm>
            <a:off x="27193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38%</a:t>
            </a:r>
          </a:p>
        </p:txBody>
      </p:sp>
      <p:sp>
        <p:nvSpPr>
          <p:cNvPr id="505" name="Text Box 1911"/>
          <p:cNvSpPr txBox="1">
            <a:spLocks noChangeArrowheads="1"/>
          </p:cNvSpPr>
          <p:nvPr/>
        </p:nvSpPr>
        <p:spPr bwMode="auto">
          <a:xfrm>
            <a:off x="4140200"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65%</a:t>
            </a:r>
          </a:p>
        </p:txBody>
      </p:sp>
      <p:sp>
        <p:nvSpPr>
          <p:cNvPr id="506" name="Text Box 1912"/>
          <p:cNvSpPr txBox="1">
            <a:spLocks noChangeArrowheads="1"/>
          </p:cNvSpPr>
          <p:nvPr/>
        </p:nvSpPr>
        <p:spPr bwMode="auto">
          <a:xfrm>
            <a:off x="55514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39%</a:t>
            </a:r>
          </a:p>
        </p:txBody>
      </p:sp>
      <p:sp>
        <p:nvSpPr>
          <p:cNvPr id="507" name="Text Box 1913"/>
          <p:cNvSpPr txBox="1">
            <a:spLocks noChangeArrowheads="1"/>
          </p:cNvSpPr>
          <p:nvPr/>
        </p:nvSpPr>
        <p:spPr bwMode="auto">
          <a:xfrm>
            <a:off x="69675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57%</a:t>
            </a:r>
          </a:p>
        </p:txBody>
      </p:sp>
      <p:sp>
        <p:nvSpPr>
          <p:cNvPr id="515" name="Line 1927"/>
          <p:cNvSpPr>
            <a:spLocks noChangeShapeType="1"/>
          </p:cNvSpPr>
          <p:nvPr/>
        </p:nvSpPr>
        <p:spPr bwMode="auto">
          <a:xfrm>
            <a:off x="241141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6" name="Line 1928"/>
          <p:cNvSpPr>
            <a:spLocks noChangeShapeType="1"/>
          </p:cNvSpPr>
          <p:nvPr/>
        </p:nvSpPr>
        <p:spPr bwMode="auto">
          <a:xfrm>
            <a:off x="3779838"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7" name="Line 1929"/>
          <p:cNvSpPr>
            <a:spLocks noChangeShapeType="1"/>
          </p:cNvSpPr>
          <p:nvPr/>
        </p:nvSpPr>
        <p:spPr bwMode="auto">
          <a:xfrm>
            <a:off x="5219700"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8" name="Line 1930"/>
          <p:cNvSpPr>
            <a:spLocks noChangeShapeType="1"/>
          </p:cNvSpPr>
          <p:nvPr/>
        </p:nvSpPr>
        <p:spPr bwMode="auto">
          <a:xfrm>
            <a:off x="665956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3" name="Group 1942"/>
          <p:cNvGrpSpPr>
            <a:grpSpLocks/>
          </p:cNvGrpSpPr>
          <p:nvPr/>
        </p:nvGrpSpPr>
        <p:grpSpPr bwMode="auto">
          <a:xfrm>
            <a:off x="827088" y="1608137"/>
            <a:ext cx="288925" cy="3268663"/>
            <a:chOff x="521" y="600"/>
            <a:chExt cx="182" cy="2059"/>
          </a:xfrm>
        </p:grpSpPr>
        <p:sp>
          <p:nvSpPr>
            <p:cNvPr id="523" name="Line 1935"/>
            <p:cNvSpPr>
              <a:spLocks noChangeShapeType="1"/>
            </p:cNvSpPr>
            <p:nvPr/>
          </p:nvSpPr>
          <p:spPr bwMode="auto">
            <a:xfrm>
              <a:off x="521" y="600"/>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4" name="Line 1936"/>
            <p:cNvSpPr>
              <a:spLocks noChangeShapeType="1"/>
            </p:cNvSpPr>
            <p:nvPr/>
          </p:nvSpPr>
          <p:spPr bwMode="auto">
            <a:xfrm>
              <a:off x="521" y="1011"/>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5" name="Line 1937"/>
            <p:cNvSpPr>
              <a:spLocks noChangeShapeType="1"/>
            </p:cNvSpPr>
            <p:nvPr/>
          </p:nvSpPr>
          <p:spPr bwMode="auto">
            <a:xfrm>
              <a:off x="521" y="1423"/>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6" name="Line 1938"/>
            <p:cNvSpPr>
              <a:spLocks noChangeShapeType="1"/>
            </p:cNvSpPr>
            <p:nvPr/>
          </p:nvSpPr>
          <p:spPr bwMode="auto">
            <a:xfrm>
              <a:off x="521" y="1835"/>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7" name="Line 1939"/>
            <p:cNvSpPr>
              <a:spLocks noChangeShapeType="1"/>
            </p:cNvSpPr>
            <p:nvPr/>
          </p:nvSpPr>
          <p:spPr bwMode="auto">
            <a:xfrm>
              <a:off x="521" y="2659"/>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8" name="Line 1941"/>
            <p:cNvSpPr>
              <a:spLocks noChangeShapeType="1"/>
            </p:cNvSpPr>
            <p:nvPr/>
          </p:nvSpPr>
          <p:spPr bwMode="auto">
            <a:xfrm>
              <a:off x="521" y="2247"/>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pic>
        <p:nvPicPr>
          <p:cNvPr id="85" name="Рисунок 84" descr="http://dev.rabe.ru/upload/iblock/43b/43b598b860310644c6b4a236e9b3e0ed.jpg"/>
          <p:cNvPicPr/>
          <p:nvPr/>
        </p:nvPicPr>
        <p:blipFill>
          <a:blip r:embed="rId2" r:link="rId3" cstate="print"/>
          <a:srcRect/>
          <a:stretch>
            <a:fillRect/>
          </a:stretch>
        </p:blipFill>
        <p:spPr bwMode="auto">
          <a:xfrm>
            <a:off x="7315200" y="0"/>
            <a:ext cx="1828800" cy="1447800"/>
          </a:xfrm>
          <a:prstGeom prst="rect">
            <a:avLst/>
          </a:prstGeom>
          <a:noFill/>
          <a:ln w="9525">
            <a:noFill/>
            <a:miter lim="800000"/>
            <a:headEnd/>
            <a:tailEnd/>
          </a:ln>
        </p:spPr>
      </p:pic>
      <p:sp>
        <p:nvSpPr>
          <p:cNvPr id="55" name="Content Placeholder 6"/>
          <p:cNvSpPr>
            <a:spLocks noGrp="1"/>
          </p:cNvSpPr>
          <p:nvPr>
            <p:ph idx="1"/>
          </p:nvPr>
        </p:nvSpPr>
        <p:spPr>
          <a:xfrm>
            <a:off x="438150" y="1652586"/>
            <a:ext cx="8477250" cy="4800601"/>
          </a:xfrm>
        </p:spPr>
        <p:txBody>
          <a:bodyPr>
            <a:normAutofit fontScale="92500" lnSpcReduction="10000"/>
          </a:bodyPr>
          <a:lstStyle/>
          <a:p>
            <a:pPr marL="0" indent="0">
              <a:spcBef>
                <a:spcPts val="1800"/>
              </a:spcBef>
              <a:buNone/>
            </a:pPr>
            <a:r>
              <a:rPr lang="ru-RU" sz="1800" dirty="0"/>
              <a:t>Участники исследования работают в образовательных организациях, у которых был опыт выхода на рынки таких стран как Казахстан, Китай, Германия, Индия, Австрия, Белоруссия, Великобритания, США, Турция, Узбекистан, Украина, Франция, Азербайджан, Арабские страны, Вьетнам, Иран, Италия, Литва, Нидерланды, ОАЭ, Страны Прибалтики, Страны СНГ, Туркмения, Чехия , Швейцария, Швеция, ЮАР, Япония. </a:t>
            </a:r>
            <a:endParaRPr lang="ru-RU" sz="1800" dirty="0" smtClean="0"/>
          </a:p>
          <a:p>
            <a:pPr lvl="1"/>
            <a:r>
              <a:rPr lang="ru-RU" sz="1800" dirty="0"/>
              <a:t>Причем 16 опрошенных оценивают опыт выхода на рынки как определенно успешный (10) и скорее успешный (6). </a:t>
            </a:r>
          </a:p>
          <a:p>
            <a:pPr lvl="1"/>
            <a:r>
              <a:rPr lang="ru-RU" sz="1800" dirty="0"/>
              <a:t>Из числа опрошенных большинство (14) руководили проектом экспорта образования, еще 4 были сотрудниками с таким проекте. </a:t>
            </a:r>
          </a:p>
          <a:p>
            <a:pPr lvl="1"/>
            <a:r>
              <a:rPr lang="ru-RU" sz="1800" dirty="0"/>
              <a:t>Конкретно организациям, где работают эксперты, работать по экспорту образования мешают следующие факторы: Недостаток финансовых ресурсов; Высокие риски; Отсутствие партнеров на зарубежных рынках; Отсутствие интереса к российским образовательным продуктам; Отсутствие квалифицированного персонала; Ничего не мешает, просто не ставили такую задачу; Несоответствие нормативных баз; Административные барьеры; Очень сложная процедура получения долгосрочных виз на обучение; Работаем над вопросом; Партнеры иногда не совсем верно осведомлены о качестве услуг бизнес-образования в России</a:t>
            </a:r>
          </a:p>
          <a:p>
            <a:pPr marL="0" indent="0">
              <a:spcBef>
                <a:spcPts val="1800"/>
              </a:spcBef>
              <a:buNone/>
            </a:pPr>
            <a:endParaRPr lang="ru-RU" sz="1800" dirty="0"/>
          </a:p>
          <a:p>
            <a:pPr>
              <a:spcBef>
                <a:spcPts val="1800"/>
              </a:spcBef>
            </a:pPr>
            <a:endParaRPr lang="en-US" altLang="ko-KR" sz="1800" dirty="0">
              <a:latin typeface="Times New Roman" pitchFamily="18" charset="0"/>
              <a:cs typeface="Times New Roman" pitchFamily="18" charset="0"/>
            </a:endParaRPr>
          </a:p>
        </p:txBody>
      </p:sp>
    </p:spTree>
    <p:extLst>
      <p:ext uri="{BB962C8B-B14F-4D97-AF65-F5344CB8AC3E}">
        <p14:creationId xmlns:p14="http://schemas.microsoft.com/office/powerpoint/2010/main" val="469279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 name="Line 1557"/>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4" name="Line 1558"/>
          <p:cNvSpPr>
            <a:spLocks noChangeShapeType="1"/>
          </p:cNvSpPr>
          <p:nvPr/>
        </p:nvSpPr>
        <p:spPr bwMode="auto">
          <a:xfrm>
            <a:off x="1458913" y="64738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5" name="Line 1561"/>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6" name="Line 1562"/>
          <p:cNvSpPr>
            <a:spLocks noChangeShapeType="1"/>
          </p:cNvSpPr>
          <p:nvPr/>
        </p:nvSpPr>
        <p:spPr bwMode="auto">
          <a:xfrm>
            <a:off x="1246188" y="66357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7" name="Line 1565"/>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8" name="Line 1566"/>
          <p:cNvSpPr>
            <a:spLocks noChangeShapeType="1"/>
          </p:cNvSpPr>
          <p:nvPr/>
        </p:nvSpPr>
        <p:spPr bwMode="auto">
          <a:xfrm>
            <a:off x="1233488" y="65500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9" name="Line 1568"/>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0" name="Line 1569"/>
          <p:cNvSpPr>
            <a:spLocks noChangeShapeType="1"/>
          </p:cNvSpPr>
          <p:nvPr/>
        </p:nvSpPr>
        <p:spPr bwMode="auto">
          <a:xfrm>
            <a:off x="122396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1" name="Line 1571"/>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2" name="Line 1572"/>
          <p:cNvSpPr>
            <a:spLocks noChangeShapeType="1"/>
          </p:cNvSpPr>
          <p:nvPr/>
        </p:nvSpPr>
        <p:spPr bwMode="auto">
          <a:xfrm>
            <a:off x="1243013" y="64833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3" name="Line 1574"/>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4" name="Line 1575"/>
          <p:cNvSpPr>
            <a:spLocks noChangeShapeType="1"/>
          </p:cNvSpPr>
          <p:nvPr/>
        </p:nvSpPr>
        <p:spPr bwMode="auto">
          <a:xfrm>
            <a:off x="1233488" y="6489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5" name="Line 1598"/>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6" name="Line 1599"/>
          <p:cNvSpPr>
            <a:spLocks noChangeShapeType="1"/>
          </p:cNvSpPr>
          <p:nvPr/>
        </p:nvSpPr>
        <p:spPr bwMode="auto">
          <a:xfrm>
            <a:off x="4414838" y="67087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7" name="Line 1600"/>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8" name="Line 1601"/>
          <p:cNvSpPr>
            <a:spLocks noChangeShapeType="1"/>
          </p:cNvSpPr>
          <p:nvPr/>
        </p:nvSpPr>
        <p:spPr bwMode="auto">
          <a:xfrm>
            <a:off x="4402138" y="6623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9" name="Line 1602"/>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0" name="Line 1603"/>
          <p:cNvSpPr>
            <a:spLocks noChangeShapeType="1"/>
          </p:cNvSpPr>
          <p:nvPr/>
        </p:nvSpPr>
        <p:spPr bwMode="auto">
          <a:xfrm>
            <a:off x="4389438" y="655637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1" name="Line 1612"/>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2" name="Line 1613"/>
          <p:cNvSpPr>
            <a:spLocks noChangeShapeType="1"/>
          </p:cNvSpPr>
          <p:nvPr/>
        </p:nvSpPr>
        <p:spPr bwMode="auto">
          <a:xfrm>
            <a:off x="3259138" y="66182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3" name="Line 1616"/>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4" name="Line 1617"/>
          <p:cNvSpPr>
            <a:spLocks noChangeShapeType="1"/>
          </p:cNvSpPr>
          <p:nvPr/>
        </p:nvSpPr>
        <p:spPr bwMode="auto">
          <a:xfrm>
            <a:off x="3046413" y="67802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5" name="Line 1620"/>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6" name="Line 1621"/>
          <p:cNvSpPr>
            <a:spLocks noChangeShapeType="1"/>
          </p:cNvSpPr>
          <p:nvPr/>
        </p:nvSpPr>
        <p:spPr bwMode="auto">
          <a:xfrm>
            <a:off x="3033713" y="669448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7" name="Line 1623"/>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8" name="Line 1624"/>
          <p:cNvSpPr>
            <a:spLocks noChangeShapeType="1"/>
          </p:cNvSpPr>
          <p:nvPr/>
        </p:nvSpPr>
        <p:spPr bwMode="auto">
          <a:xfrm>
            <a:off x="302418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9" name="Line 1626"/>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0" name="Line 1627"/>
          <p:cNvSpPr>
            <a:spLocks noChangeShapeType="1"/>
          </p:cNvSpPr>
          <p:nvPr/>
        </p:nvSpPr>
        <p:spPr bwMode="auto">
          <a:xfrm>
            <a:off x="3043238" y="66278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1" name="Line 1629"/>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2" name="Line 1630"/>
          <p:cNvSpPr>
            <a:spLocks noChangeShapeType="1"/>
          </p:cNvSpPr>
          <p:nvPr/>
        </p:nvSpPr>
        <p:spPr bwMode="auto">
          <a:xfrm>
            <a:off x="3033713" y="663416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3" name="Text Box 1909"/>
          <p:cNvSpPr txBox="1">
            <a:spLocks noChangeArrowheads="1"/>
          </p:cNvSpPr>
          <p:nvPr/>
        </p:nvSpPr>
        <p:spPr bwMode="auto">
          <a:xfrm>
            <a:off x="13160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75%</a:t>
            </a:r>
          </a:p>
        </p:txBody>
      </p:sp>
      <p:sp>
        <p:nvSpPr>
          <p:cNvPr id="504" name="Text Box 1910"/>
          <p:cNvSpPr txBox="1">
            <a:spLocks noChangeArrowheads="1"/>
          </p:cNvSpPr>
          <p:nvPr/>
        </p:nvSpPr>
        <p:spPr bwMode="auto">
          <a:xfrm>
            <a:off x="27193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38%</a:t>
            </a:r>
          </a:p>
        </p:txBody>
      </p:sp>
      <p:sp>
        <p:nvSpPr>
          <p:cNvPr id="505" name="Text Box 1911"/>
          <p:cNvSpPr txBox="1">
            <a:spLocks noChangeArrowheads="1"/>
          </p:cNvSpPr>
          <p:nvPr/>
        </p:nvSpPr>
        <p:spPr bwMode="auto">
          <a:xfrm>
            <a:off x="4140200"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65%</a:t>
            </a:r>
          </a:p>
        </p:txBody>
      </p:sp>
      <p:sp>
        <p:nvSpPr>
          <p:cNvPr id="506" name="Text Box 1912"/>
          <p:cNvSpPr txBox="1">
            <a:spLocks noChangeArrowheads="1"/>
          </p:cNvSpPr>
          <p:nvPr/>
        </p:nvSpPr>
        <p:spPr bwMode="auto">
          <a:xfrm>
            <a:off x="555148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39%</a:t>
            </a:r>
          </a:p>
        </p:txBody>
      </p:sp>
      <p:sp>
        <p:nvSpPr>
          <p:cNvPr id="507" name="Text Box 1913"/>
          <p:cNvSpPr txBox="1">
            <a:spLocks noChangeArrowheads="1"/>
          </p:cNvSpPr>
          <p:nvPr/>
        </p:nvSpPr>
        <p:spPr bwMode="auto">
          <a:xfrm>
            <a:off x="6967538" y="5089525"/>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ko-KR" sz="2000" dirty="0">
                <a:solidFill>
                  <a:schemeClr val="bg1"/>
                </a:solidFill>
                <a:latin typeface="Arial Black" pitchFamily="34" charset="0"/>
              </a:rPr>
              <a:t>57%</a:t>
            </a:r>
          </a:p>
        </p:txBody>
      </p:sp>
      <p:sp>
        <p:nvSpPr>
          <p:cNvPr id="515" name="Line 1927"/>
          <p:cNvSpPr>
            <a:spLocks noChangeShapeType="1"/>
          </p:cNvSpPr>
          <p:nvPr/>
        </p:nvSpPr>
        <p:spPr bwMode="auto">
          <a:xfrm>
            <a:off x="241141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6" name="Line 1928"/>
          <p:cNvSpPr>
            <a:spLocks noChangeShapeType="1"/>
          </p:cNvSpPr>
          <p:nvPr/>
        </p:nvSpPr>
        <p:spPr bwMode="auto">
          <a:xfrm>
            <a:off x="3779838"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7" name="Line 1929"/>
          <p:cNvSpPr>
            <a:spLocks noChangeShapeType="1"/>
          </p:cNvSpPr>
          <p:nvPr/>
        </p:nvSpPr>
        <p:spPr bwMode="auto">
          <a:xfrm>
            <a:off x="5219700"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18" name="Line 1930"/>
          <p:cNvSpPr>
            <a:spLocks noChangeShapeType="1"/>
          </p:cNvSpPr>
          <p:nvPr/>
        </p:nvSpPr>
        <p:spPr bwMode="auto">
          <a:xfrm>
            <a:off x="6659563" y="4652963"/>
            <a:ext cx="0" cy="1800225"/>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3" name="Group 1942"/>
          <p:cNvGrpSpPr>
            <a:grpSpLocks/>
          </p:cNvGrpSpPr>
          <p:nvPr/>
        </p:nvGrpSpPr>
        <p:grpSpPr bwMode="auto">
          <a:xfrm>
            <a:off x="827088" y="1608137"/>
            <a:ext cx="288925" cy="3268663"/>
            <a:chOff x="521" y="600"/>
            <a:chExt cx="182" cy="2059"/>
          </a:xfrm>
        </p:grpSpPr>
        <p:sp>
          <p:nvSpPr>
            <p:cNvPr id="523" name="Line 1935"/>
            <p:cNvSpPr>
              <a:spLocks noChangeShapeType="1"/>
            </p:cNvSpPr>
            <p:nvPr/>
          </p:nvSpPr>
          <p:spPr bwMode="auto">
            <a:xfrm>
              <a:off x="521" y="600"/>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4" name="Line 1936"/>
            <p:cNvSpPr>
              <a:spLocks noChangeShapeType="1"/>
            </p:cNvSpPr>
            <p:nvPr/>
          </p:nvSpPr>
          <p:spPr bwMode="auto">
            <a:xfrm>
              <a:off x="521" y="1011"/>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5" name="Line 1937"/>
            <p:cNvSpPr>
              <a:spLocks noChangeShapeType="1"/>
            </p:cNvSpPr>
            <p:nvPr/>
          </p:nvSpPr>
          <p:spPr bwMode="auto">
            <a:xfrm>
              <a:off x="521" y="1423"/>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6" name="Line 1938"/>
            <p:cNvSpPr>
              <a:spLocks noChangeShapeType="1"/>
            </p:cNvSpPr>
            <p:nvPr/>
          </p:nvSpPr>
          <p:spPr bwMode="auto">
            <a:xfrm>
              <a:off x="521" y="1835"/>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7" name="Line 1939"/>
            <p:cNvSpPr>
              <a:spLocks noChangeShapeType="1"/>
            </p:cNvSpPr>
            <p:nvPr/>
          </p:nvSpPr>
          <p:spPr bwMode="auto">
            <a:xfrm>
              <a:off x="521" y="2659"/>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528" name="Line 1941"/>
            <p:cNvSpPr>
              <a:spLocks noChangeShapeType="1"/>
            </p:cNvSpPr>
            <p:nvPr/>
          </p:nvSpPr>
          <p:spPr bwMode="auto">
            <a:xfrm>
              <a:off x="521" y="2247"/>
              <a:ext cx="182" cy="0"/>
            </a:xfrm>
            <a:prstGeom prst="line">
              <a:avLst/>
            </a:prstGeom>
            <a:noFill/>
            <a:ln w="1587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pic>
        <p:nvPicPr>
          <p:cNvPr id="85" name="Рисунок 84" descr="http://dev.rabe.ru/upload/iblock/43b/43b598b860310644c6b4a236e9b3e0ed.jpg"/>
          <p:cNvPicPr/>
          <p:nvPr/>
        </p:nvPicPr>
        <p:blipFill>
          <a:blip r:embed="rId2" r:link="rId3" cstate="print"/>
          <a:srcRect/>
          <a:stretch>
            <a:fillRect/>
          </a:stretch>
        </p:blipFill>
        <p:spPr bwMode="auto">
          <a:xfrm>
            <a:off x="7315200" y="0"/>
            <a:ext cx="1828800" cy="1447800"/>
          </a:xfrm>
          <a:prstGeom prst="rect">
            <a:avLst/>
          </a:prstGeom>
          <a:noFill/>
          <a:ln w="9525">
            <a:noFill/>
            <a:miter lim="800000"/>
            <a:headEnd/>
            <a:tailEnd/>
          </a:ln>
        </p:spPr>
      </p:pic>
      <p:sp>
        <p:nvSpPr>
          <p:cNvPr id="55" name="Content Placeholder 6"/>
          <p:cNvSpPr>
            <a:spLocks noGrp="1"/>
          </p:cNvSpPr>
          <p:nvPr>
            <p:ph idx="1"/>
          </p:nvPr>
        </p:nvSpPr>
        <p:spPr>
          <a:xfrm>
            <a:off x="438150" y="1652587"/>
            <a:ext cx="8172450" cy="4897438"/>
          </a:xfrm>
        </p:spPr>
        <p:txBody>
          <a:bodyPr>
            <a:normAutofit/>
          </a:bodyPr>
          <a:lstStyle/>
          <a:p>
            <a:pPr marL="0" indent="0">
              <a:spcBef>
                <a:spcPts val="1800"/>
              </a:spcBef>
              <a:buNone/>
            </a:pPr>
            <a:r>
              <a:rPr lang="ru-RU" sz="1800" dirty="0"/>
              <a:t>В качестве направлений решения проблем экспорта эксперты называли стимулирование международного взаимодействия, повышение качества российских программ на английском языке, поддержка от МОН, анализ рынков, развитие ГЧП и альянсов.</a:t>
            </a:r>
          </a:p>
          <a:p>
            <a:pPr marL="0" indent="0">
              <a:spcBef>
                <a:spcPts val="1800"/>
              </a:spcBef>
              <a:buNone/>
            </a:pPr>
            <a:r>
              <a:rPr lang="ru-RU" sz="1800" dirty="0" smtClean="0"/>
              <a:t>Согласно </a:t>
            </a:r>
            <a:r>
              <a:rPr lang="ru-RU" sz="1800" dirty="0"/>
              <a:t>мнению </a:t>
            </a:r>
            <a:r>
              <a:rPr lang="ru-RU" sz="1800" dirty="0" smtClean="0"/>
              <a:t>экспертов</a:t>
            </a:r>
            <a:r>
              <a:rPr lang="ru-RU" sz="1800" dirty="0"/>
              <a:t>, РАБО, в частности, могли бы содействовать совместной работе образовательных учреждений, проводить анализ рынков, организовать обмен опытом, нарабатывать контакты с международными организациями, содействовать продвижению за границей</a:t>
            </a:r>
            <a:r>
              <a:rPr lang="ru-RU" sz="1800" dirty="0" smtClean="0"/>
              <a:t>.</a:t>
            </a:r>
          </a:p>
          <a:p>
            <a:pPr marL="0" indent="0">
              <a:spcBef>
                <a:spcPts val="1800"/>
              </a:spcBef>
              <a:buNone/>
            </a:pPr>
            <a:endParaRPr lang="ru-RU" sz="1800" dirty="0"/>
          </a:p>
          <a:p>
            <a:pPr marL="0" lvl="0" indent="0">
              <a:spcBef>
                <a:spcPts val="1800"/>
              </a:spcBef>
              <a:buNone/>
            </a:pPr>
            <a:endParaRPr lang="ru-RU" sz="1800" dirty="0"/>
          </a:p>
          <a:p>
            <a:pPr>
              <a:spcBef>
                <a:spcPts val="1800"/>
              </a:spcBef>
            </a:pPr>
            <a:endParaRPr lang="en-US" altLang="ko-KR" sz="1800" dirty="0">
              <a:latin typeface="Times New Roman" pitchFamily="18" charset="0"/>
              <a:cs typeface="Times New Roman" pitchFamily="18" charset="0"/>
            </a:endParaRPr>
          </a:p>
        </p:txBody>
      </p:sp>
      <p:sp>
        <p:nvSpPr>
          <p:cNvPr id="51" name="Content Placeholder 6"/>
          <p:cNvSpPr txBox="1">
            <a:spLocks/>
          </p:cNvSpPr>
          <p:nvPr/>
        </p:nvSpPr>
        <p:spPr>
          <a:xfrm>
            <a:off x="438150" y="1652587"/>
            <a:ext cx="8020050" cy="3733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Font typeface="Arial" panose="020B0604020202020204" pitchFamily="34" charset="0"/>
              <a:buNone/>
            </a:pPr>
            <a:endParaRPr lang="ru-RU" sz="1800" dirty="0"/>
          </a:p>
          <a:p>
            <a:pPr marL="0" indent="0">
              <a:spcBef>
                <a:spcPts val="1800"/>
              </a:spcBef>
              <a:buFont typeface="Arial" panose="020B0604020202020204" pitchFamily="34" charset="0"/>
              <a:buNone/>
            </a:pPr>
            <a:endParaRPr lang="ru-RU" sz="1800" dirty="0" smtClean="0"/>
          </a:p>
          <a:p>
            <a:pPr marL="0" indent="0">
              <a:spcBef>
                <a:spcPts val="1800"/>
              </a:spcBef>
              <a:buFont typeface="Arial" panose="020B0604020202020204" pitchFamily="34" charset="0"/>
              <a:buNone/>
            </a:pPr>
            <a:endParaRPr lang="ru-RU" sz="1800" dirty="0" smtClean="0"/>
          </a:p>
          <a:p>
            <a:pPr>
              <a:spcBef>
                <a:spcPts val="1800"/>
              </a:spcBef>
            </a:pPr>
            <a:endParaRPr lang="en-US" altLang="ko-KR" sz="1800" dirty="0">
              <a:latin typeface="Times New Roman" pitchFamily="18" charset="0"/>
              <a:cs typeface="Times New Roman" pitchFamily="18" charset="0"/>
            </a:endParaRPr>
          </a:p>
        </p:txBody>
      </p:sp>
    </p:spTree>
    <p:extLst>
      <p:ext uri="{BB962C8B-B14F-4D97-AF65-F5344CB8AC3E}">
        <p14:creationId xmlns:p14="http://schemas.microsoft.com/office/powerpoint/2010/main" val="3677846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621</Words>
  <Application>Microsoft Office PowerPoint</Application>
  <PresentationFormat>Экран (4:3)</PresentationFormat>
  <Paragraphs>61</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맑은 고딕</vt:lpstr>
      <vt:lpstr>Arial</vt:lpstr>
      <vt:lpstr>Arial Black</vt:lpstr>
      <vt:lpstr>Calibri</vt:lpstr>
      <vt:lpstr>Times New Roman</vt:lpstr>
      <vt:lpstr>Office Theme</vt:lpstr>
      <vt:lpstr>Презентация PowerPoint</vt:lpstr>
      <vt:lpstr> Экспертный опрос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Fairmont Raffles Hotels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pmarkasian</dc:creator>
  <cp:lastModifiedBy>Admin</cp:lastModifiedBy>
  <cp:revision>43</cp:revision>
  <dcterms:created xsi:type="dcterms:W3CDTF">2014-08-27T13:17:30Z</dcterms:created>
  <dcterms:modified xsi:type="dcterms:W3CDTF">2017-11-10T10:13:17Z</dcterms:modified>
</cp:coreProperties>
</file>